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Lst>
  <p:notesMasterIdLst>
    <p:notesMasterId r:id="rId7"/>
  </p:notesMasterIdLst>
  <p:handoutMasterIdLst>
    <p:handoutMasterId r:id="rId23"/>
  </p:handoutMasterIdLst>
  <p:sldIdLst>
    <p:sldId id="311" r:id="rId4"/>
    <p:sldId id="314" r:id="rId5"/>
    <p:sldId id="307" r:id="rId6"/>
    <p:sldId id="382" r:id="rId8"/>
    <p:sldId id="394" r:id="rId9"/>
    <p:sldId id="374" r:id="rId10"/>
    <p:sldId id="395" r:id="rId11"/>
    <p:sldId id="396" r:id="rId12"/>
    <p:sldId id="376" r:id="rId13"/>
    <p:sldId id="398" r:id="rId14"/>
    <p:sldId id="399" r:id="rId15"/>
    <p:sldId id="400" r:id="rId16"/>
    <p:sldId id="401" r:id="rId17"/>
    <p:sldId id="402" r:id="rId18"/>
    <p:sldId id="403" r:id="rId19"/>
    <p:sldId id="405" r:id="rId20"/>
    <p:sldId id="406" r:id="rId21"/>
    <p:sldId id="337" r:id="rId22"/>
  </p:sldIdLst>
  <p:sldSz cx="1219835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E6"/>
    <a:srgbClr val="CC00CC"/>
    <a:srgbClr val="8BAB00"/>
    <a:srgbClr val="FFFFFF"/>
    <a:srgbClr val="F83003"/>
    <a:srgbClr val="E6B9B8"/>
    <a:srgbClr val="F87728"/>
    <a:srgbClr val="EF1DC2"/>
    <a:srgbClr val="FFCC00"/>
    <a:srgbClr val="DB9B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660" autoAdjust="0"/>
  </p:normalViewPr>
  <p:slideViewPr>
    <p:cSldViewPr>
      <p:cViewPr>
        <p:scale>
          <a:sx n="66" d="100"/>
          <a:sy n="66" d="100"/>
        </p:scale>
        <p:origin x="-810" y="-132"/>
      </p:cViewPr>
      <p:guideLst>
        <p:guide orient="horz" pos="2228"/>
        <p:guide pos="3888"/>
      </p:guideLst>
    </p:cSldViewPr>
  </p:slideViewPr>
  <p:outlineViewPr>
    <p:cViewPr>
      <p:scale>
        <a:sx n="33" d="100"/>
        <a:sy n="33" d="100"/>
      </p:scale>
      <p:origin x="0" y="7506"/>
    </p:cViewPr>
  </p:outlin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971"/>
        <p:guide pos="2185"/>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userDrawn="1"/>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6" name="TextBox 5"/>
          <p:cNvSpPr txBox="1"/>
          <p:nvPr userDrawn="1"/>
        </p:nvSpPr>
        <p:spPr>
          <a:xfrm>
            <a:off x="262661" y="188640"/>
            <a:ext cx="896791" cy="36830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项目六</a:t>
            </a:r>
            <a:endPar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7" name="直接连接符 6"/>
          <p:cNvCxnSpPr/>
          <p:nvPr userDrawn="1"/>
        </p:nvCxnSpPr>
        <p:spPr>
          <a:xfrm>
            <a:off x="1159453" y="242339"/>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282210" y="219795"/>
            <a:ext cx="2985839" cy="337185"/>
          </a:xfrm>
          <a:prstGeom prst="rect">
            <a:avLst/>
          </a:prstGeom>
          <a:noFill/>
          <a:effectLst>
            <a:reflection blurRad="6350" stA="50000" endA="300" endPos="38500" dist="50800" dir="5400000" sy="-100000" algn="bl" rotWithShape="0"/>
          </a:effectLst>
        </p:spPr>
        <p:txBody>
          <a:bodyPr wrap="square" rtlCol="0">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rPr>
              <a:t>法律关系中的教师</a:t>
            </a:r>
            <a:endPar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9" name="矩形 8"/>
          <p:cNvSpPr/>
          <p:nvPr userDrawn="1"/>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userDrawn="1"/>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userDrawn="1"/>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userDrawn="1"/>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userDrawn="1"/>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6" name="TextBox 5"/>
          <p:cNvSpPr txBox="1"/>
          <p:nvPr userDrawn="1"/>
        </p:nvSpPr>
        <p:spPr>
          <a:xfrm>
            <a:off x="262661" y="188640"/>
            <a:ext cx="896791" cy="36830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rPr>
              <a:t>项目五</a:t>
            </a:r>
            <a:endParaRPr lang="zh-CN" altLang="en-US" sz="1800" kern="1200" dirty="0">
              <a:solidFill>
                <a:schemeClr val="tx1">
                  <a:lumMod val="75000"/>
                  <a:lumOff val="2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经典繁仿黑" pitchFamily="49" charset="-122"/>
            </a:endParaRPr>
          </a:p>
        </p:txBody>
      </p:sp>
      <p:cxnSp>
        <p:nvCxnSpPr>
          <p:cNvPr id="7" name="直接连接符 6"/>
          <p:cNvCxnSpPr/>
          <p:nvPr userDrawn="1"/>
        </p:nvCxnSpPr>
        <p:spPr>
          <a:xfrm>
            <a:off x="1159453" y="242339"/>
            <a:ext cx="0" cy="261937"/>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282210" y="219795"/>
            <a:ext cx="2985839" cy="337185"/>
          </a:xfrm>
          <a:prstGeom prst="rect">
            <a:avLst/>
          </a:prstGeom>
          <a:noFill/>
          <a:effectLst>
            <a:reflection blurRad="6350" stA="50000" endA="300" endPos="38500" dist="50800" dir="5400000" sy="-100000" algn="bl" rotWithShape="0"/>
          </a:effectLst>
        </p:spPr>
        <p:txBody>
          <a:bodyPr wrap="square" rtlCol="0">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rPr>
              <a:t>法律关系中的教师</a:t>
            </a:r>
            <a:endParaRPr lang="zh-CN" altLang="en-US" sz="1600" dirty="0">
              <a:solidFill>
                <a:srgbClr val="262626"/>
              </a:solidFill>
              <a:latin typeface="微软雅黑" panose="020B0503020204020204" pitchFamily="34" charset="-122"/>
              <a:ea typeface="微软雅黑" panose="020B0503020204020204" pitchFamily="34" charset="-122"/>
              <a:sym typeface="方正兰亭中黑_GBK" pitchFamily="2" charset="-122"/>
            </a:endParaRPr>
          </a:p>
        </p:txBody>
      </p:sp>
      <p:sp>
        <p:nvSpPr>
          <p:cNvPr id="9" name="矩形 8"/>
          <p:cNvSpPr/>
          <p:nvPr userDrawn="1"/>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userDrawn="1"/>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userDrawn="1"/>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userDrawn="1"/>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4.xml"/><Relationship Id="rId7" Type="http://schemas.openxmlformats.org/officeDocument/2006/relationships/image" Target="../media/image12.png"/><Relationship Id="rId6" Type="http://schemas.microsoft.com/office/2007/relationships/hdphoto" Target="../media/image11.wdp"/><Relationship Id="rId5" Type="http://schemas.openxmlformats.org/officeDocument/2006/relationships/image" Target="../media/image10.png"/><Relationship Id="rId4" Type="http://schemas.microsoft.com/office/2007/relationships/hdphoto" Target="../media/image9.wdp"/><Relationship Id="rId3" Type="http://schemas.openxmlformats.org/officeDocument/2006/relationships/image" Target="../media/image8.png"/><Relationship Id="rId2" Type="http://schemas.microsoft.com/office/2007/relationships/hdphoto" Target="../media/image7.wdp"/><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7" name="TextBox 1"/>
          <p:cNvSpPr>
            <a:spLocks noChangeArrowheads="1"/>
          </p:cNvSpPr>
          <p:nvPr/>
        </p:nvSpPr>
        <p:spPr bwMode="auto">
          <a:xfrm>
            <a:off x="616030" y="2060474"/>
            <a:ext cx="7981950" cy="947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项目六</a:t>
            </a:r>
            <a:r>
              <a:rPr lang="en-US" altLang="zh-CN"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 </a:t>
            </a:r>
            <a:r>
              <a:rPr lang="zh-CN" altLang="en-US"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法律关系中的教师</a:t>
            </a:r>
            <a:endParaRPr lang="en-US" altLang="zh-CN" sz="5400" b="1" dirty="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7900" y="4267200"/>
            <a:ext cx="410845" cy="153924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2139315" y="4266565"/>
            <a:ext cx="2520950" cy="1579245"/>
          </a:xfrm>
          <a:prstGeom prst="rect">
            <a:avLst/>
          </a:prstGeom>
        </p:spPr>
      </p:pic>
      <p:pic>
        <p:nvPicPr>
          <p:cNvPr id="2" name="图片 1"/>
          <p:cNvPicPr>
            <a:picLocks noChangeAspect="1"/>
          </p:cNvPicPr>
          <p:nvPr/>
        </p:nvPicPr>
        <p:blipFill>
          <a:blip r:embed="rId2"/>
          <a:stretch>
            <a:fillRect/>
          </a:stretch>
        </p:blipFill>
        <p:spPr>
          <a:xfrm>
            <a:off x="6099175" y="4267200"/>
            <a:ext cx="2578735" cy="1578610"/>
          </a:xfrm>
          <a:prstGeom prst="rect">
            <a:avLst/>
          </a:prstGeom>
        </p:spPr>
      </p:pic>
      <p:pic>
        <p:nvPicPr>
          <p:cNvPr id="3" name="图片 2"/>
          <p:cNvPicPr>
            <a:picLocks noChangeAspect="1"/>
          </p:cNvPicPr>
          <p:nvPr/>
        </p:nvPicPr>
        <p:blipFill>
          <a:blip r:embed="rId3"/>
          <a:stretch>
            <a:fillRect/>
          </a:stretch>
        </p:blipFill>
        <p:spPr>
          <a:xfrm>
            <a:off x="9558655" y="1830070"/>
            <a:ext cx="2242185" cy="18542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
        <p:push dir="u"/>
      </p:transition>
    </mc:Choice>
    <mc:Fallback>
      <p:transition>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wipe(left)">
                                      <p:cBhvr>
                                        <p:cTn id="7" dur="500"/>
                                        <p:tgtEl>
                                          <p:spTgt spid="30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80"/>
                                        </p:tgtEl>
                                        <p:attrNameLst>
                                          <p:attrName>style.visibility</p:attrName>
                                        </p:attrNameLst>
                                      </p:cBhvr>
                                      <p:to>
                                        <p:strVal val="visible"/>
                                      </p:to>
                                    </p:set>
                                    <p:animEffect transition="in" filter="wipe(left)">
                                      <p:cBhvr>
                                        <p:cTn id="11" dur="100"/>
                                        <p:tgtEl>
                                          <p:spTgt spid="3080"/>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085"/>
                                        </p:tgtEl>
                                        <p:attrNameLst>
                                          <p:attrName>style.visibility</p:attrName>
                                        </p:attrNameLst>
                                      </p:cBhvr>
                                      <p:to>
                                        <p:strVal val="visible"/>
                                      </p:to>
                                    </p:set>
                                    <p:animEffect transition="in" filter="wipe(right)">
                                      <p:cBhvr>
                                        <p:cTn id="15" dur="100"/>
                                        <p:tgtEl>
                                          <p:spTgt spid="308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3083"/>
                                        </p:tgtEl>
                                        <p:attrNameLst>
                                          <p:attrName>style.visibility</p:attrName>
                                        </p:attrNameLst>
                                      </p:cBhvr>
                                      <p:to>
                                        <p:strVal val="visible"/>
                                      </p:to>
                                    </p:set>
                                    <p:animEffect transition="in" filter="wipe(right)">
                                      <p:cBhvr>
                                        <p:cTn id="19" dur="500"/>
                                        <p:tgtEl>
                                          <p:spTgt spid="308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081"/>
                                        </p:tgtEl>
                                        <p:attrNameLst>
                                          <p:attrName>style.visibility</p:attrName>
                                        </p:attrNameLst>
                                      </p:cBhvr>
                                      <p:to>
                                        <p:strVal val="visible"/>
                                      </p:to>
                                    </p:set>
                                    <p:animEffect transition="in" filter="wipe(right)">
                                      <p:cBhvr>
                                        <p:cTn id="2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p:bldP spid="3080" grpId="0" bldLvl="0" animBg="1" autoUpdateAnimBg="0"/>
      <p:bldP spid="3081" grpId="0" animBg="1"/>
      <p:bldP spid="3083" grpId="0" animBg="1"/>
      <p:bldP spid="308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6114036" y="3103139"/>
            <a:ext cx="606425" cy="609600"/>
          </a:xfrm>
          <a:prstGeom prst="ellipse">
            <a:avLst/>
          </a:prstGeom>
          <a:solidFill>
            <a:srgbClr val="777777"/>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4663061" y="1658514"/>
            <a:ext cx="1557338" cy="1855788"/>
          </a:xfrm>
          <a:custGeom>
            <a:avLst/>
            <a:gdLst>
              <a:gd name="T0" fmla="*/ 414 w 414"/>
              <a:gd name="T1" fmla="*/ 150 h 493"/>
              <a:gd name="T2" fmla="*/ 374 w 414"/>
              <a:gd name="T3" fmla="*/ 88 h 493"/>
              <a:gd name="T4" fmla="*/ 411 w 414"/>
              <a:gd name="T5" fmla="*/ 0 h 493"/>
              <a:gd name="T6" fmla="*/ 207 w 414"/>
              <a:gd name="T7" fmla="*/ 75 h 493"/>
              <a:gd name="T8" fmla="*/ 59 w 414"/>
              <a:gd name="T9" fmla="*/ 152 h 493"/>
              <a:gd name="T10" fmla="*/ 56 w 414"/>
              <a:gd name="T11" fmla="*/ 241 h 493"/>
              <a:gd name="T12" fmla="*/ 0 w 414"/>
              <a:gd name="T13" fmla="*/ 458 h 493"/>
              <a:gd name="T14" fmla="*/ 82 w 414"/>
              <a:gd name="T15" fmla="*/ 493 h 493"/>
              <a:gd name="T16" fmla="*/ 149 w 414"/>
              <a:gd name="T17" fmla="*/ 449 h 493"/>
              <a:gd name="T18" fmla="*/ 178 w 414"/>
              <a:gd name="T19" fmla="*/ 330 h 493"/>
              <a:gd name="T20" fmla="*/ 298 w 414"/>
              <a:gd name="T21" fmla="*/ 251 h 493"/>
              <a:gd name="T22" fmla="*/ 307 w 414"/>
              <a:gd name="T23" fmla="*/ 188 h 493"/>
              <a:gd name="T24" fmla="*/ 414 w 414"/>
              <a:gd name="T25" fmla="*/ 150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4" h="493">
                <a:moveTo>
                  <a:pt x="414" y="150"/>
                </a:moveTo>
                <a:cubicBezTo>
                  <a:pt x="374" y="88"/>
                  <a:pt x="374" y="88"/>
                  <a:pt x="374" y="88"/>
                </a:cubicBezTo>
                <a:cubicBezTo>
                  <a:pt x="411" y="0"/>
                  <a:pt x="411" y="0"/>
                  <a:pt x="411" y="0"/>
                </a:cubicBezTo>
                <a:cubicBezTo>
                  <a:pt x="336" y="9"/>
                  <a:pt x="266" y="35"/>
                  <a:pt x="207" y="75"/>
                </a:cubicBezTo>
                <a:cubicBezTo>
                  <a:pt x="147" y="62"/>
                  <a:pt x="84" y="93"/>
                  <a:pt x="59" y="152"/>
                </a:cubicBezTo>
                <a:cubicBezTo>
                  <a:pt x="47" y="182"/>
                  <a:pt x="47" y="213"/>
                  <a:pt x="56" y="241"/>
                </a:cubicBezTo>
                <a:cubicBezTo>
                  <a:pt x="21" y="306"/>
                  <a:pt x="1" y="380"/>
                  <a:pt x="0" y="458"/>
                </a:cubicBezTo>
                <a:cubicBezTo>
                  <a:pt x="82" y="493"/>
                  <a:pt x="82" y="493"/>
                  <a:pt x="82" y="493"/>
                </a:cubicBezTo>
                <a:cubicBezTo>
                  <a:pt x="149" y="449"/>
                  <a:pt x="149" y="449"/>
                  <a:pt x="149" y="449"/>
                </a:cubicBezTo>
                <a:cubicBezTo>
                  <a:pt x="151" y="407"/>
                  <a:pt x="161" y="367"/>
                  <a:pt x="178" y="330"/>
                </a:cubicBezTo>
                <a:cubicBezTo>
                  <a:pt x="229" y="331"/>
                  <a:pt x="277" y="301"/>
                  <a:pt x="298" y="251"/>
                </a:cubicBezTo>
                <a:cubicBezTo>
                  <a:pt x="306" y="230"/>
                  <a:pt x="309" y="209"/>
                  <a:pt x="307" y="188"/>
                </a:cubicBezTo>
                <a:cubicBezTo>
                  <a:pt x="339" y="169"/>
                  <a:pt x="375" y="156"/>
                  <a:pt x="414" y="150"/>
                </a:cubicBezTo>
                <a:close/>
              </a:path>
            </a:pathLst>
          </a:custGeom>
          <a:solidFill>
            <a:srgbClr val="EBAC07"/>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6283899" y="1644226"/>
            <a:ext cx="1858963" cy="1489075"/>
          </a:xfrm>
          <a:custGeom>
            <a:avLst/>
            <a:gdLst>
              <a:gd name="T0" fmla="*/ 409 w 494"/>
              <a:gd name="T1" fmla="*/ 188 h 396"/>
              <a:gd name="T2" fmla="*/ 331 w 494"/>
              <a:gd name="T3" fmla="*/ 49 h 396"/>
              <a:gd name="T4" fmla="*/ 238 w 494"/>
              <a:gd name="T5" fmla="*/ 47 h 396"/>
              <a:gd name="T6" fmla="*/ 36 w 494"/>
              <a:gd name="T7" fmla="*/ 0 h 396"/>
              <a:gd name="T8" fmla="*/ 0 w 494"/>
              <a:gd name="T9" fmla="*/ 87 h 396"/>
              <a:gd name="T10" fmla="*/ 40 w 494"/>
              <a:gd name="T11" fmla="*/ 149 h 396"/>
              <a:gd name="T12" fmla="*/ 152 w 494"/>
              <a:gd name="T13" fmla="*/ 172 h 396"/>
              <a:gd name="T14" fmla="*/ 232 w 494"/>
              <a:gd name="T15" fmla="*/ 288 h 396"/>
              <a:gd name="T16" fmla="*/ 302 w 494"/>
              <a:gd name="T17" fmla="*/ 296 h 396"/>
              <a:gd name="T18" fmla="*/ 344 w 494"/>
              <a:gd name="T19" fmla="*/ 396 h 396"/>
              <a:gd name="T20" fmla="*/ 413 w 494"/>
              <a:gd name="T21" fmla="*/ 352 h 396"/>
              <a:gd name="T22" fmla="*/ 494 w 494"/>
              <a:gd name="T23" fmla="*/ 386 h 396"/>
              <a:gd name="T24" fmla="*/ 409 w 494"/>
              <a:gd name="T25" fmla="*/ 18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4" h="396">
                <a:moveTo>
                  <a:pt x="409" y="188"/>
                </a:moveTo>
                <a:cubicBezTo>
                  <a:pt x="418" y="131"/>
                  <a:pt x="387" y="72"/>
                  <a:pt x="331" y="49"/>
                </a:cubicBezTo>
                <a:cubicBezTo>
                  <a:pt x="300" y="36"/>
                  <a:pt x="267" y="36"/>
                  <a:pt x="238" y="47"/>
                </a:cubicBezTo>
                <a:cubicBezTo>
                  <a:pt x="177" y="17"/>
                  <a:pt x="108" y="1"/>
                  <a:pt x="36" y="0"/>
                </a:cubicBezTo>
                <a:cubicBezTo>
                  <a:pt x="0" y="87"/>
                  <a:pt x="0" y="87"/>
                  <a:pt x="0" y="87"/>
                </a:cubicBezTo>
                <a:cubicBezTo>
                  <a:pt x="40" y="149"/>
                  <a:pt x="40" y="149"/>
                  <a:pt x="40" y="149"/>
                </a:cubicBezTo>
                <a:cubicBezTo>
                  <a:pt x="80" y="150"/>
                  <a:pt x="117" y="158"/>
                  <a:pt x="152" y="172"/>
                </a:cubicBezTo>
                <a:cubicBezTo>
                  <a:pt x="154" y="221"/>
                  <a:pt x="183" y="268"/>
                  <a:pt x="232" y="288"/>
                </a:cubicBezTo>
                <a:cubicBezTo>
                  <a:pt x="255" y="297"/>
                  <a:pt x="279" y="300"/>
                  <a:pt x="302" y="296"/>
                </a:cubicBezTo>
                <a:cubicBezTo>
                  <a:pt x="322" y="326"/>
                  <a:pt x="336" y="360"/>
                  <a:pt x="344" y="396"/>
                </a:cubicBezTo>
                <a:cubicBezTo>
                  <a:pt x="413" y="352"/>
                  <a:pt x="413" y="352"/>
                  <a:pt x="413" y="352"/>
                </a:cubicBezTo>
                <a:cubicBezTo>
                  <a:pt x="494" y="386"/>
                  <a:pt x="494" y="386"/>
                  <a:pt x="494" y="386"/>
                </a:cubicBezTo>
                <a:cubicBezTo>
                  <a:pt x="481" y="312"/>
                  <a:pt x="451" y="245"/>
                  <a:pt x="409" y="188"/>
                </a:cubicBezTo>
                <a:close/>
              </a:path>
            </a:pathLst>
          </a:custGeom>
          <a:solidFill>
            <a:srgbClr val="A2B932"/>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6652199" y="3179339"/>
            <a:ext cx="1528763" cy="1947863"/>
          </a:xfrm>
          <a:custGeom>
            <a:avLst/>
            <a:gdLst>
              <a:gd name="T0" fmla="*/ 370 w 406"/>
              <a:gd name="T1" fmla="*/ 330 h 518"/>
              <a:gd name="T2" fmla="*/ 370 w 406"/>
              <a:gd name="T3" fmla="*/ 231 h 518"/>
              <a:gd name="T4" fmla="*/ 402 w 406"/>
              <a:gd name="T5" fmla="*/ 35 h 518"/>
              <a:gd name="T6" fmla="*/ 320 w 406"/>
              <a:gd name="T7" fmla="*/ 0 h 518"/>
              <a:gd name="T8" fmla="*/ 254 w 406"/>
              <a:gd name="T9" fmla="*/ 43 h 518"/>
              <a:gd name="T10" fmla="*/ 240 w 406"/>
              <a:gd name="T11" fmla="*/ 152 h 518"/>
              <a:gd name="T12" fmla="*/ 132 w 406"/>
              <a:gd name="T13" fmla="*/ 231 h 518"/>
              <a:gd name="T14" fmla="*/ 126 w 406"/>
              <a:gd name="T15" fmla="*/ 313 h 518"/>
              <a:gd name="T16" fmla="*/ 0 w 406"/>
              <a:gd name="T17" fmla="*/ 369 h 518"/>
              <a:gd name="T18" fmla="*/ 47 w 406"/>
              <a:gd name="T19" fmla="*/ 441 h 518"/>
              <a:gd name="T20" fmla="*/ 14 w 406"/>
              <a:gd name="T21" fmla="*/ 518 h 518"/>
              <a:gd name="T22" fmla="*/ 243 w 406"/>
              <a:gd name="T23" fmla="*/ 410 h 518"/>
              <a:gd name="T24" fmla="*/ 370 w 406"/>
              <a:gd name="T25" fmla="*/ 330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6" h="518">
                <a:moveTo>
                  <a:pt x="370" y="330"/>
                </a:moveTo>
                <a:cubicBezTo>
                  <a:pt x="384" y="297"/>
                  <a:pt x="383" y="261"/>
                  <a:pt x="370" y="231"/>
                </a:cubicBezTo>
                <a:cubicBezTo>
                  <a:pt x="394" y="170"/>
                  <a:pt x="406" y="104"/>
                  <a:pt x="402" y="35"/>
                </a:cubicBezTo>
                <a:cubicBezTo>
                  <a:pt x="320" y="0"/>
                  <a:pt x="320" y="0"/>
                  <a:pt x="320" y="0"/>
                </a:cubicBezTo>
                <a:cubicBezTo>
                  <a:pt x="254" y="43"/>
                  <a:pt x="254" y="43"/>
                  <a:pt x="254" y="43"/>
                </a:cubicBezTo>
                <a:cubicBezTo>
                  <a:pt x="256" y="81"/>
                  <a:pt x="251" y="118"/>
                  <a:pt x="240" y="152"/>
                </a:cubicBezTo>
                <a:cubicBezTo>
                  <a:pt x="194" y="156"/>
                  <a:pt x="151" y="185"/>
                  <a:pt x="132" y="231"/>
                </a:cubicBezTo>
                <a:cubicBezTo>
                  <a:pt x="121" y="258"/>
                  <a:pt x="120" y="287"/>
                  <a:pt x="126" y="313"/>
                </a:cubicBezTo>
                <a:cubicBezTo>
                  <a:pt x="90" y="340"/>
                  <a:pt x="47" y="360"/>
                  <a:pt x="0" y="369"/>
                </a:cubicBezTo>
                <a:cubicBezTo>
                  <a:pt x="47" y="441"/>
                  <a:pt x="47" y="441"/>
                  <a:pt x="47" y="441"/>
                </a:cubicBezTo>
                <a:cubicBezTo>
                  <a:pt x="14" y="518"/>
                  <a:pt x="14" y="518"/>
                  <a:pt x="14" y="518"/>
                </a:cubicBezTo>
                <a:cubicBezTo>
                  <a:pt x="102" y="503"/>
                  <a:pt x="180" y="465"/>
                  <a:pt x="243" y="410"/>
                </a:cubicBezTo>
                <a:cubicBezTo>
                  <a:pt x="297" y="413"/>
                  <a:pt x="349" y="382"/>
                  <a:pt x="370" y="330"/>
                </a:cubicBezTo>
                <a:close/>
              </a:path>
            </a:pathLst>
          </a:custGeom>
          <a:solidFill>
            <a:srgbClr val="E600E6"/>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4674174" y="3566689"/>
            <a:ext cx="1941513" cy="1595438"/>
          </a:xfrm>
          <a:custGeom>
            <a:avLst/>
            <a:gdLst>
              <a:gd name="T0" fmla="*/ 470 w 516"/>
              <a:gd name="T1" fmla="*/ 272 h 424"/>
              <a:gd name="T2" fmla="*/ 339 w 516"/>
              <a:gd name="T3" fmla="*/ 247 h 424"/>
              <a:gd name="T4" fmla="*/ 259 w 516"/>
              <a:gd name="T5" fmla="*/ 136 h 424"/>
              <a:gd name="T6" fmla="*/ 196 w 516"/>
              <a:gd name="T7" fmla="*/ 127 h 424"/>
              <a:gd name="T8" fmla="*/ 149 w 516"/>
              <a:gd name="T9" fmla="*/ 0 h 424"/>
              <a:gd name="T10" fmla="*/ 84 w 516"/>
              <a:gd name="T11" fmla="*/ 42 h 424"/>
              <a:gd name="T12" fmla="*/ 0 w 516"/>
              <a:gd name="T13" fmla="*/ 7 h 424"/>
              <a:gd name="T14" fmla="*/ 84 w 516"/>
              <a:gd name="T15" fmla="*/ 227 h 424"/>
              <a:gd name="T16" fmla="*/ 161 w 516"/>
              <a:gd name="T17" fmla="*/ 374 h 424"/>
              <a:gd name="T18" fmla="*/ 259 w 516"/>
              <a:gd name="T19" fmla="*/ 374 h 424"/>
              <a:gd name="T20" fmla="*/ 483 w 516"/>
              <a:gd name="T21" fmla="*/ 421 h 424"/>
              <a:gd name="T22" fmla="*/ 516 w 516"/>
              <a:gd name="T23" fmla="*/ 343 h 424"/>
              <a:gd name="T24" fmla="*/ 470 w 516"/>
              <a:gd name="T25" fmla="*/ 272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424">
                <a:moveTo>
                  <a:pt x="470" y="272"/>
                </a:moveTo>
                <a:cubicBezTo>
                  <a:pt x="424" y="273"/>
                  <a:pt x="379" y="264"/>
                  <a:pt x="339" y="247"/>
                </a:cubicBezTo>
                <a:cubicBezTo>
                  <a:pt x="336" y="199"/>
                  <a:pt x="306" y="155"/>
                  <a:pt x="259" y="136"/>
                </a:cubicBezTo>
                <a:cubicBezTo>
                  <a:pt x="239" y="127"/>
                  <a:pt x="217" y="124"/>
                  <a:pt x="196" y="127"/>
                </a:cubicBezTo>
                <a:cubicBezTo>
                  <a:pt x="172" y="89"/>
                  <a:pt x="156" y="46"/>
                  <a:pt x="149" y="0"/>
                </a:cubicBezTo>
                <a:cubicBezTo>
                  <a:pt x="84" y="42"/>
                  <a:pt x="84" y="42"/>
                  <a:pt x="84" y="42"/>
                </a:cubicBezTo>
                <a:cubicBezTo>
                  <a:pt x="0" y="7"/>
                  <a:pt x="0" y="7"/>
                  <a:pt x="0" y="7"/>
                </a:cubicBezTo>
                <a:cubicBezTo>
                  <a:pt x="9" y="89"/>
                  <a:pt x="39" y="164"/>
                  <a:pt x="84" y="227"/>
                </a:cubicBezTo>
                <a:cubicBezTo>
                  <a:pt x="71" y="287"/>
                  <a:pt x="102" y="350"/>
                  <a:pt x="161" y="374"/>
                </a:cubicBezTo>
                <a:cubicBezTo>
                  <a:pt x="194" y="388"/>
                  <a:pt x="229" y="387"/>
                  <a:pt x="259" y="374"/>
                </a:cubicBezTo>
                <a:cubicBezTo>
                  <a:pt x="327" y="407"/>
                  <a:pt x="403" y="424"/>
                  <a:pt x="483" y="421"/>
                </a:cubicBezTo>
                <a:cubicBezTo>
                  <a:pt x="516" y="343"/>
                  <a:pt x="516" y="343"/>
                  <a:pt x="516" y="343"/>
                </a:cubicBezTo>
                <a:lnTo>
                  <a:pt x="470" y="272"/>
                </a:lnTo>
                <a:close/>
              </a:path>
            </a:pathLst>
          </a:custGeom>
          <a:solidFill>
            <a:srgbClr val="F83003"/>
          </a:solidFill>
          <a:ln>
            <a:noFill/>
          </a:ln>
        </p:spPr>
        <p:txBody>
          <a:bodyPr vert="horz" wrap="square" lIns="91440" tIns="45720" rIns="91440" bIns="45720" numCol="1" anchor="t" anchorCtr="0" compatLnSpc="1"/>
          <a:lstStyle/>
          <a:p>
            <a:endParaRPr lang="zh-CN" altLang="en-US"/>
          </a:p>
        </p:txBody>
      </p:sp>
      <p:sp>
        <p:nvSpPr>
          <p:cNvPr id="10" name="Freeform 10"/>
          <p:cNvSpPr/>
          <p:nvPr/>
        </p:nvSpPr>
        <p:spPr bwMode="auto">
          <a:xfrm>
            <a:off x="5248849" y="4368376"/>
            <a:ext cx="411163" cy="274638"/>
          </a:xfrm>
          <a:custGeom>
            <a:avLst/>
            <a:gdLst>
              <a:gd name="T0" fmla="*/ 259 w 259"/>
              <a:gd name="T1" fmla="*/ 173 h 173"/>
              <a:gd name="T2" fmla="*/ 0 w 259"/>
              <a:gd name="T3" fmla="*/ 173 h 173"/>
              <a:gd name="T4" fmla="*/ 0 w 259"/>
              <a:gd name="T5" fmla="*/ 0 h 173"/>
              <a:gd name="T6" fmla="*/ 128 w 259"/>
              <a:gd name="T7" fmla="*/ 85 h 173"/>
              <a:gd name="T8" fmla="*/ 259 w 259"/>
              <a:gd name="T9" fmla="*/ 0 h 173"/>
              <a:gd name="T10" fmla="*/ 259 w 259"/>
              <a:gd name="T11" fmla="*/ 173 h 173"/>
            </a:gdLst>
            <a:ahLst/>
            <a:cxnLst>
              <a:cxn ang="0">
                <a:pos x="T0" y="T1"/>
              </a:cxn>
              <a:cxn ang="0">
                <a:pos x="T2" y="T3"/>
              </a:cxn>
              <a:cxn ang="0">
                <a:pos x="T4" y="T5"/>
              </a:cxn>
              <a:cxn ang="0">
                <a:pos x="T6" y="T7"/>
              </a:cxn>
              <a:cxn ang="0">
                <a:pos x="T8" y="T9"/>
              </a:cxn>
              <a:cxn ang="0">
                <a:pos x="T10" y="T11"/>
              </a:cxn>
            </a:cxnLst>
            <a:rect l="0" t="0" r="r" b="b"/>
            <a:pathLst>
              <a:path w="259" h="173">
                <a:moveTo>
                  <a:pt x="259" y="173"/>
                </a:moveTo>
                <a:lnTo>
                  <a:pt x="0" y="173"/>
                </a:lnTo>
                <a:lnTo>
                  <a:pt x="0" y="0"/>
                </a:lnTo>
                <a:lnTo>
                  <a:pt x="128" y="85"/>
                </a:lnTo>
                <a:lnTo>
                  <a:pt x="259" y="0"/>
                </a:lnTo>
                <a:lnTo>
                  <a:pt x="259" y="1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11"/>
          <p:cNvSpPr/>
          <p:nvPr/>
        </p:nvSpPr>
        <p:spPr bwMode="auto">
          <a:xfrm>
            <a:off x="5248849" y="4330276"/>
            <a:ext cx="411163" cy="134938"/>
          </a:xfrm>
          <a:custGeom>
            <a:avLst/>
            <a:gdLst>
              <a:gd name="T0" fmla="*/ 259 w 259"/>
              <a:gd name="T1" fmla="*/ 0 h 85"/>
              <a:gd name="T2" fmla="*/ 0 w 259"/>
              <a:gd name="T3" fmla="*/ 0 h 85"/>
              <a:gd name="T4" fmla="*/ 0 w 259"/>
              <a:gd name="T5" fmla="*/ 2 h 85"/>
              <a:gd name="T6" fmla="*/ 128 w 259"/>
              <a:gd name="T7" fmla="*/ 85 h 85"/>
              <a:gd name="T8" fmla="*/ 259 w 259"/>
              <a:gd name="T9" fmla="*/ 0 h 85"/>
            </a:gdLst>
            <a:ahLst/>
            <a:cxnLst>
              <a:cxn ang="0">
                <a:pos x="T0" y="T1"/>
              </a:cxn>
              <a:cxn ang="0">
                <a:pos x="T2" y="T3"/>
              </a:cxn>
              <a:cxn ang="0">
                <a:pos x="T4" y="T5"/>
              </a:cxn>
              <a:cxn ang="0">
                <a:pos x="T6" y="T7"/>
              </a:cxn>
              <a:cxn ang="0">
                <a:pos x="T8" y="T9"/>
              </a:cxn>
            </a:cxnLst>
            <a:rect l="0" t="0" r="r" b="b"/>
            <a:pathLst>
              <a:path w="259" h="85">
                <a:moveTo>
                  <a:pt x="259" y="0"/>
                </a:moveTo>
                <a:lnTo>
                  <a:pt x="0" y="0"/>
                </a:lnTo>
                <a:lnTo>
                  <a:pt x="0" y="2"/>
                </a:lnTo>
                <a:lnTo>
                  <a:pt x="128" y="85"/>
                </a:lnTo>
                <a:lnTo>
                  <a:pt x="25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2"/>
          <p:cNvSpPr>
            <a:spLocks noEditPoints="1"/>
          </p:cNvSpPr>
          <p:nvPr/>
        </p:nvSpPr>
        <p:spPr bwMode="auto">
          <a:xfrm>
            <a:off x="7503099" y="3949276"/>
            <a:ext cx="338138" cy="447675"/>
          </a:xfrm>
          <a:custGeom>
            <a:avLst/>
            <a:gdLst>
              <a:gd name="T0" fmla="*/ 19 w 90"/>
              <a:gd name="T1" fmla="*/ 4 h 119"/>
              <a:gd name="T2" fmla="*/ 76 w 90"/>
              <a:gd name="T3" fmla="*/ 5 h 119"/>
              <a:gd name="T4" fmla="*/ 85 w 90"/>
              <a:gd name="T5" fmla="*/ 61 h 119"/>
              <a:gd name="T6" fmla="*/ 74 w 90"/>
              <a:gd name="T7" fmla="*/ 115 h 119"/>
              <a:gd name="T8" fmla="*/ 14 w 90"/>
              <a:gd name="T9" fmla="*/ 115 h 119"/>
              <a:gd name="T10" fmla="*/ 4 w 90"/>
              <a:gd name="T11" fmla="*/ 61 h 119"/>
              <a:gd name="T12" fmla="*/ 4 w 90"/>
              <a:gd name="T13" fmla="*/ 37 h 119"/>
              <a:gd name="T14" fmla="*/ 19 w 90"/>
              <a:gd name="T15" fmla="*/ 4 h 119"/>
              <a:gd name="T16" fmla="*/ 14 w 90"/>
              <a:gd name="T17" fmla="*/ 55 h 119"/>
              <a:gd name="T18" fmla="*/ 17 w 90"/>
              <a:gd name="T19" fmla="*/ 89 h 119"/>
              <a:gd name="T20" fmla="*/ 44 w 90"/>
              <a:gd name="T21" fmla="*/ 91 h 119"/>
              <a:gd name="T22" fmla="*/ 71 w 90"/>
              <a:gd name="T23" fmla="*/ 89 h 119"/>
              <a:gd name="T24" fmla="*/ 74 w 90"/>
              <a:gd name="T25" fmla="*/ 54 h 119"/>
              <a:gd name="T26" fmla="*/ 71 w 90"/>
              <a:gd name="T27" fmla="*/ 18 h 119"/>
              <a:gd name="T28" fmla="*/ 22 w 90"/>
              <a:gd name="T29" fmla="*/ 16 h 119"/>
              <a:gd name="T30" fmla="*/ 14 w 90"/>
              <a:gd name="T31" fmla="*/ 55 h 119"/>
              <a:gd name="T32" fmla="*/ 45 w 90"/>
              <a:gd name="T33" fmla="*/ 110 h 119"/>
              <a:gd name="T34" fmla="*/ 42 w 90"/>
              <a:gd name="T35" fmla="*/ 97 h 119"/>
              <a:gd name="T36" fmla="*/ 45 w 90"/>
              <a:gd name="T37" fmla="*/ 11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119">
                <a:moveTo>
                  <a:pt x="19" y="4"/>
                </a:moveTo>
                <a:cubicBezTo>
                  <a:pt x="31" y="2"/>
                  <a:pt x="66" y="0"/>
                  <a:pt x="76" y="5"/>
                </a:cubicBezTo>
                <a:cubicBezTo>
                  <a:pt x="89" y="13"/>
                  <a:pt x="85" y="41"/>
                  <a:pt x="85" y="61"/>
                </a:cubicBezTo>
                <a:cubicBezTo>
                  <a:pt x="85" y="81"/>
                  <a:pt x="90" y="109"/>
                  <a:pt x="74" y="115"/>
                </a:cubicBezTo>
                <a:cubicBezTo>
                  <a:pt x="65" y="119"/>
                  <a:pt x="22" y="119"/>
                  <a:pt x="14" y="115"/>
                </a:cubicBezTo>
                <a:cubicBezTo>
                  <a:pt x="0" y="109"/>
                  <a:pt x="4" y="82"/>
                  <a:pt x="4" y="61"/>
                </a:cubicBezTo>
                <a:cubicBezTo>
                  <a:pt x="4" y="51"/>
                  <a:pt x="4" y="44"/>
                  <a:pt x="4" y="37"/>
                </a:cubicBezTo>
                <a:cubicBezTo>
                  <a:pt x="4" y="20"/>
                  <a:pt x="2" y="7"/>
                  <a:pt x="19" y="4"/>
                </a:cubicBezTo>
                <a:close/>
                <a:moveTo>
                  <a:pt x="14" y="55"/>
                </a:moveTo>
                <a:cubicBezTo>
                  <a:pt x="14" y="69"/>
                  <a:pt x="13" y="85"/>
                  <a:pt x="17" y="89"/>
                </a:cubicBezTo>
                <a:cubicBezTo>
                  <a:pt x="22" y="93"/>
                  <a:pt x="38" y="91"/>
                  <a:pt x="44" y="91"/>
                </a:cubicBezTo>
                <a:cubicBezTo>
                  <a:pt x="51" y="91"/>
                  <a:pt x="67" y="93"/>
                  <a:pt x="71" y="89"/>
                </a:cubicBezTo>
                <a:cubicBezTo>
                  <a:pt x="77" y="83"/>
                  <a:pt x="74" y="66"/>
                  <a:pt x="74" y="54"/>
                </a:cubicBezTo>
                <a:cubicBezTo>
                  <a:pt x="74" y="41"/>
                  <a:pt x="77" y="24"/>
                  <a:pt x="71" y="18"/>
                </a:cubicBezTo>
                <a:cubicBezTo>
                  <a:pt x="66" y="13"/>
                  <a:pt x="33" y="13"/>
                  <a:pt x="22" y="16"/>
                </a:cubicBezTo>
                <a:cubicBezTo>
                  <a:pt x="11" y="19"/>
                  <a:pt x="14" y="36"/>
                  <a:pt x="14" y="55"/>
                </a:cubicBezTo>
                <a:close/>
                <a:moveTo>
                  <a:pt x="45" y="110"/>
                </a:moveTo>
                <a:cubicBezTo>
                  <a:pt x="53" y="109"/>
                  <a:pt x="53" y="93"/>
                  <a:pt x="42" y="97"/>
                </a:cubicBezTo>
                <a:cubicBezTo>
                  <a:pt x="34" y="100"/>
                  <a:pt x="38" y="110"/>
                  <a:pt x="45" y="1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3"/>
          <p:cNvSpPr/>
          <p:nvPr/>
        </p:nvSpPr>
        <p:spPr bwMode="auto">
          <a:xfrm>
            <a:off x="7349111" y="2369714"/>
            <a:ext cx="71438" cy="104775"/>
          </a:xfrm>
          <a:custGeom>
            <a:avLst/>
            <a:gdLst>
              <a:gd name="T0" fmla="*/ 0 w 19"/>
              <a:gd name="T1" fmla="*/ 0 h 28"/>
              <a:gd name="T2" fmla="*/ 0 w 19"/>
              <a:gd name="T3" fmla="*/ 28 h 28"/>
              <a:gd name="T4" fmla="*/ 19 w 19"/>
              <a:gd name="T5" fmla="*/ 4 h 28"/>
              <a:gd name="T6" fmla="*/ 0 w 19"/>
              <a:gd name="T7" fmla="*/ 0 h 28"/>
            </a:gdLst>
            <a:ahLst/>
            <a:cxnLst>
              <a:cxn ang="0">
                <a:pos x="T0" y="T1"/>
              </a:cxn>
              <a:cxn ang="0">
                <a:pos x="T2" y="T3"/>
              </a:cxn>
              <a:cxn ang="0">
                <a:pos x="T4" y="T5"/>
              </a:cxn>
              <a:cxn ang="0">
                <a:pos x="T6" y="T7"/>
              </a:cxn>
            </a:cxnLst>
            <a:rect l="0" t="0" r="r" b="b"/>
            <a:pathLst>
              <a:path w="19" h="28">
                <a:moveTo>
                  <a:pt x="0" y="0"/>
                </a:moveTo>
                <a:cubicBezTo>
                  <a:pt x="0" y="28"/>
                  <a:pt x="0" y="28"/>
                  <a:pt x="0" y="28"/>
                </a:cubicBezTo>
                <a:cubicBezTo>
                  <a:pt x="7" y="25"/>
                  <a:pt x="14" y="16"/>
                  <a:pt x="19" y="4"/>
                </a:cubicBezTo>
                <a:cubicBezTo>
                  <a:pt x="13" y="2"/>
                  <a:pt x="6"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4"/>
          <p:cNvSpPr/>
          <p:nvPr/>
        </p:nvSpPr>
        <p:spPr bwMode="auto">
          <a:xfrm>
            <a:off x="7349111" y="2264939"/>
            <a:ext cx="90488" cy="96838"/>
          </a:xfrm>
          <a:custGeom>
            <a:avLst/>
            <a:gdLst>
              <a:gd name="T0" fmla="*/ 24 w 24"/>
              <a:gd name="T1" fmla="*/ 0 h 26"/>
              <a:gd name="T2" fmla="*/ 0 w 24"/>
              <a:gd name="T3" fmla="*/ 0 h 26"/>
              <a:gd name="T4" fmla="*/ 0 w 24"/>
              <a:gd name="T5" fmla="*/ 21 h 26"/>
              <a:gd name="T6" fmla="*/ 21 w 24"/>
              <a:gd name="T7" fmla="*/ 26 h 26"/>
              <a:gd name="T8" fmla="*/ 24 w 24"/>
              <a:gd name="T9" fmla="*/ 0 h 26"/>
            </a:gdLst>
            <a:ahLst/>
            <a:cxnLst>
              <a:cxn ang="0">
                <a:pos x="T0" y="T1"/>
              </a:cxn>
              <a:cxn ang="0">
                <a:pos x="T2" y="T3"/>
              </a:cxn>
              <a:cxn ang="0">
                <a:pos x="T4" y="T5"/>
              </a:cxn>
              <a:cxn ang="0">
                <a:pos x="T6" y="T7"/>
              </a:cxn>
              <a:cxn ang="0">
                <a:pos x="T8" y="T9"/>
              </a:cxn>
            </a:cxnLst>
            <a:rect l="0" t="0" r="r" b="b"/>
            <a:pathLst>
              <a:path w="24" h="26">
                <a:moveTo>
                  <a:pt x="24" y="0"/>
                </a:moveTo>
                <a:cubicBezTo>
                  <a:pt x="0" y="0"/>
                  <a:pt x="0" y="0"/>
                  <a:pt x="0" y="0"/>
                </a:cubicBezTo>
                <a:cubicBezTo>
                  <a:pt x="0" y="21"/>
                  <a:pt x="0" y="21"/>
                  <a:pt x="0" y="21"/>
                </a:cubicBezTo>
                <a:cubicBezTo>
                  <a:pt x="7" y="21"/>
                  <a:pt x="14" y="23"/>
                  <a:pt x="21" y="26"/>
                </a:cubicBezTo>
                <a:cubicBezTo>
                  <a:pt x="23" y="18"/>
                  <a:pt x="24" y="9"/>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5"/>
          <p:cNvSpPr/>
          <p:nvPr/>
        </p:nvSpPr>
        <p:spPr bwMode="auto">
          <a:xfrm>
            <a:off x="7349111" y="2144289"/>
            <a:ext cx="90488" cy="96838"/>
          </a:xfrm>
          <a:custGeom>
            <a:avLst/>
            <a:gdLst>
              <a:gd name="T0" fmla="*/ 0 w 24"/>
              <a:gd name="T1" fmla="*/ 5 h 26"/>
              <a:gd name="T2" fmla="*/ 0 w 24"/>
              <a:gd name="T3" fmla="*/ 26 h 26"/>
              <a:gd name="T4" fmla="*/ 24 w 24"/>
              <a:gd name="T5" fmla="*/ 26 h 26"/>
              <a:gd name="T6" fmla="*/ 20 w 24"/>
              <a:gd name="T7" fmla="*/ 0 h 26"/>
              <a:gd name="T8" fmla="*/ 0 w 24"/>
              <a:gd name="T9" fmla="*/ 5 h 26"/>
            </a:gdLst>
            <a:ahLst/>
            <a:cxnLst>
              <a:cxn ang="0">
                <a:pos x="T0" y="T1"/>
              </a:cxn>
              <a:cxn ang="0">
                <a:pos x="T2" y="T3"/>
              </a:cxn>
              <a:cxn ang="0">
                <a:pos x="T4" y="T5"/>
              </a:cxn>
              <a:cxn ang="0">
                <a:pos x="T6" y="T7"/>
              </a:cxn>
              <a:cxn ang="0">
                <a:pos x="T8" y="T9"/>
              </a:cxn>
            </a:cxnLst>
            <a:rect l="0" t="0" r="r" b="b"/>
            <a:pathLst>
              <a:path w="24" h="26">
                <a:moveTo>
                  <a:pt x="0" y="5"/>
                </a:moveTo>
                <a:cubicBezTo>
                  <a:pt x="0" y="26"/>
                  <a:pt x="0" y="26"/>
                  <a:pt x="0" y="26"/>
                </a:cubicBezTo>
                <a:cubicBezTo>
                  <a:pt x="24" y="26"/>
                  <a:pt x="24" y="26"/>
                  <a:pt x="24" y="26"/>
                </a:cubicBezTo>
                <a:cubicBezTo>
                  <a:pt x="24" y="17"/>
                  <a:pt x="22" y="8"/>
                  <a:pt x="20" y="0"/>
                </a:cubicBezTo>
                <a:cubicBezTo>
                  <a:pt x="14" y="3"/>
                  <a:pt x="7" y="4"/>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6"/>
          <p:cNvSpPr/>
          <p:nvPr/>
        </p:nvSpPr>
        <p:spPr bwMode="auto">
          <a:xfrm>
            <a:off x="7247511" y="2369714"/>
            <a:ext cx="79375" cy="104775"/>
          </a:xfrm>
          <a:custGeom>
            <a:avLst/>
            <a:gdLst>
              <a:gd name="T0" fmla="*/ 21 w 21"/>
              <a:gd name="T1" fmla="*/ 28 h 28"/>
              <a:gd name="T2" fmla="*/ 21 w 21"/>
              <a:gd name="T3" fmla="*/ 0 h 28"/>
              <a:gd name="T4" fmla="*/ 0 w 21"/>
              <a:gd name="T5" fmla="*/ 4 h 28"/>
              <a:gd name="T6" fmla="*/ 21 w 21"/>
              <a:gd name="T7" fmla="*/ 28 h 28"/>
            </a:gdLst>
            <a:ahLst/>
            <a:cxnLst>
              <a:cxn ang="0">
                <a:pos x="T0" y="T1"/>
              </a:cxn>
              <a:cxn ang="0">
                <a:pos x="T2" y="T3"/>
              </a:cxn>
              <a:cxn ang="0">
                <a:pos x="T4" y="T5"/>
              </a:cxn>
              <a:cxn ang="0">
                <a:pos x="T6" y="T7"/>
              </a:cxn>
            </a:cxnLst>
            <a:rect l="0" t="0" r="r" b="b"/>
            <a:pathLst>
              <a:path w="21" h="28">
                <a:moveTo>
                  <a:pt x="21" y="28"/>
                </a:moveTo>
                <a:cubicBezTo>
                  <a:pt x="21" y="0"/>
                  <a:pt x="21" y="0"/>
                  <a:pt x="21" y="0"/>
                </a:cubicBezTo>
                <a:cubicBezTo>
                  <a:pt x="14" y="0"/>
                  <a:pt x="7" y="1"/>
                  <a:pt x="0" y="4"/>
                </a:cubicBezTo>
                <a:cubicBezTo>
                  <a:pt x="5" y="17"/>
                  <a:pt x="13" y="26"/>
                  <a:pt x="21"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7"/>
          <p:cNvSpPr/>
          <p:nvPr/>
        </p:nvSpPr>
        <p:spPr bwMode="auto">
          <a:xfrm>
            <a:off x="7228461" y="2147464"/>
            <a:ext cx="98425" cy="93663"/>
          </a:xfrm>
          <a:custGeom>
            <a:avLst/>
            <a:gdLst>
              <a:gd name="T0" fmla="*/ 0 w 26"/>
              <a:gd name="T1" fmla="*/ 25 h 25"/>
              <a:gd name="T2" fmla="*/ 26 w 26"/>
              <a:gd name="T3" fmla="*/ 25 h 25"/>
              <a:gd name="T4" fmla="*/ 26 w 26"/>
              <a:gd name="T5" fmla="*/ 4 h 25"/>
              <a:gd name="T6" fmla="*/ 4 w 26"/>
              <a:gd name="T7" fmla="*/ 0 h 25"/>
              <a:gd name="T8" fmla="*/ 0 w 26"/>
              <a:gd name="T9" fmla="*/ 25 h 25"/>
            </a:gdLst>
            <a:ahLst/>
            <a:cxnLst>
              <a:cxn ang="0">
                <a:pos x="T0" y="T1"/>
              </a:cxn>
              <a:cxn ang="0">
                <a:pos x="T2" y="T3"/>
              </a:cxn>
              <a:cxn ang="0">
                <a:pos x="T4" y="T5"/>
              </a:cxn>
              <a:cxn ang="0">
                <a:pos x="T6" y="T7"/>
              </a:cxn>
              <a:cxn ang="0">
                <a:pos x="T8" y="T9"/>
              </a:cxn>
            </a:cxnLst>
            <a:rect l="0" t="0" r="r" b="b"/>
            <a:pathLst>
              <a:path w="26" h="25">
                <a:moveTo>
                  <a:pt x="0" y="25"/>
                </a:moveTo>
                <a:cubicBezTo>
                  <a:pt x="26" y="25"/>
                  <a:pt x="26" y="25"/>
                  <a:pt x="26" y="25"/>
                </a:cubicBezTo>
                <a:cubicBezTo>
                  <a:pt x="26" y="4"/>
                  <a:pt x="26" y="4"/>
                  <a:pt x="26" y="4"/>
                </a:cubicBezTo>
                <a:cubicBezTo>
                  <a:pt x="18" y="4"/>
                  <a:pt x="11" y="2"/>
                  <a:pt x="4" y="0"/>
                </a:cubicBezTo>
                <a:cubicBezTo>
                  <a:pt x="2" y="7"/>
                  <a:pt x="0" y="16"/>
                  <a:pt x="0" y="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
          <p:cNvSpPr/>
          <p:nvPr/>
        </p:nvSpPr>
        <p:spPr bwMode="auto">
          <a:xfrm>
            <a:off x="7349111" y="2042689"/>
            <a:ext cx="66675" cy="93663"/>
          </a:xfrm>
          <a:custGeom>
            <a:avLst/>
            <a:gdLst>
              <a:gd name="T0" fmla="*/ 0 w 18"/>
              <a:gd name="T1" fmla="*/ 0 h 25"/>
              <a:gd name="T2" fmla="*/ 0 w 18"/>
              <a:gd name="T3" fmla="*/ 25 h 25"/>
              <a:gd name="T4" fmla="*/ 18 w 18"/>
              <a:gd name="T5" fmla="*/ 21 h 25"/>
              <a:gd name="T6" fmla="*/ 0 w 18"/>
              <a:gd name="T7" fmla="*/ 0 h 25"/>
            </a:gdLst>
            <a:ahLst/>
            <a:cxnLst>
              <a:cxn ang="0">
                <a:pos x="T0" y="T1"/>
              </a:cxn>
              <a:cxn ang="0">
                <a:pos x="T2" y="T3"/>
              </a:cxn>
              <a:cxn ang="0">
                <a:pos x="T4" y="T5"/>
              </a:cxn>
              <a:cxn ang="0">
                <a:pos x="T6" y="T7"/>
              </a:cxn>
            </a:cxnLst>
            <a:rect l="0" t="0" r="r" b="b"/>
            <a:pathLst>
              <a:path w="18" h="25">
                <a:moveTo>
                  <a:pt x="0" y="0"/>
                </a:moveTo>
                <a:cubicBezTo>
                  <a:pt x="0" y="25"/>
                  <a:pt x="0" y="25"/>
                  <a:pt x="0" y="25"/>
                </a:cubicBezTo>
                <a:cubicBezTo>
                  <a:pt x="6" y="25"/>
                  <a:pt x="12" y="23"/>
                  <a:pt x="18" y="21"/>
                </a:cubicBezTo>
                <a:cubicBezTo>
                  <a:pt x="13" y="10"/>
                  <a:pt x="7"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9"/>
          <p:cNvSpPr/>
          <p:nvPr/>
        </p:nvSpPr>
        <p:spPr bwMode="auto">
          <a:xfrm>
            <a:off x="7250686" y="2037926"/>
            <a:ext cx="76200" cy="98425"/>
          </a:xfrm>
          <a:custGeom>
            <a:avLst/>
            <a:gdLst>
              <a:gd name="T0" fmla="*/ 20 w 20"/>
              <a:gd name="T1" fmla="*/ 26 h 26"/>
              <a:gd name="T2" fmla="*/ 20 w 20"/>
              <a:gd name="T3" fmla="*/ 0 h 26"/>
              <a:gd name="T4" fmla="*/ 0 w 20"/>
              <a:gd name="T5" fmla="*/ 22 h 26"/>
              <a:gd name="T6" fmla="*/ 20 w 20"/>
              <a:gd name="T7" fmla="*/ 26 h 26"/>
            </a:gdLst>
            <a:ahLst/>
            <a:cxnLst>
              <a:cxn ang="0">
                <a:pos x="T0" y="T1"/>
              </a:cxn>
              <a:cxn ang="0">
                <a:pos x="T2" y="T3"/>
              </a:cxn>
              <a:cxn ang="0">
                <a:pos x="T4" y="T5"/>
              </a:cxn>
              <a:cxn ang="0">
                <a:pos x="T6" y="T7"/>
              </a:cxn>
            </a:cxnLst>
            <a:rect l="0" t="0" r="r" b="b"/>
            <a:pathLst>
              <a:path w="20" h="26">
                <a:moveTo>
                  <a:pt x="20" y="26"/>
                </a:moveTo>
                <a:cubicBezTo>
                  <a:pt x="20" y="0"/>
                  <a:pt x="20" y="0"/>
                  <a:pt x="20" y="0"/>
                </a:cubicBezTo>
                <a:cubicBezTo>
                  <a:pt x="12" y="2"/>
                  <a:pt x="5" y="11"/>
                  <a:pt x="0" y="22"/>
                </a:cubicBezTo>
                <a:cubicBezTo>
                  <a:pt x="6" y="25"/>
                  <a:pt x="13" y="26"/>
                  <a:pt x="20"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0"/>
          <p:cNvSpPr/>
          <p:nvPr/>
        </p:nvSpPr>
        <p:spPr bwMode="auto">
          <a:xfrm>
            <a:off x="7228461" y="2264939"/>
            <a:ext cx="98425" cy="96838"/>
          </a:xfrm>
          <a:custGeom>
            <a:avLst/>
            <a:gdLst>
              <a:gd name="T0" fmla="*/ 3 w 26"/>
              <a:gd name="T1" fmla="*/ 26 h 26"/>
              <a:gd name="T2" fmla="*/ 26 w 26"/>
              <a:gd name="T3" fmla="*/ 21 h 26"/>
              <a:gd name="T4" fmla="*/ 26 w 26"/>
              <a:gd name="T5" fmla="*/ 0 h 26"/>
              <a:gd name="T6" fmla="*/ 0 w 26"/>
              <a:gd name="T7" fmla="*/ 0 h 26"/>
              <a:gd name="T8" fmla="*/ 3 w 26"/>
              <a:gd name="T9" fmla="*/ 26 h 26"/>
            </a:gdLst>
            <a:ahLst/>
            <a:cxnLst>
              <a:cxn ang="0">
                <a:pos x="T0" y="T1"/>
              </a:cxn>
              <a:cxn ang="0">
                <a:pos x="T2" y="T3"/>
              </a:cxn>
              <a:cxn ang="0">
                <a:pos x="T4" y="T5"/>
              </a:cxn>
              <a:cxn ang="0">
                <a:pos x="T6" y="T7"/>
              </a:cxn>
              <a:cxn ang="0">
                <a:pos x="T8" y="T9"/>
              </a:cxn>
            </a:cxnLst>
            <a:rect l="0" t="0" r="r" b="b"/>
            <a:pathLst>
              <a:path w="26" h="26">
                <a:moveTo>
                  <a:pt x="3" y="26"/>
                </a:moveTo>
                <a:cubicBezTo>
                  <a:pt x="10" y="23"/>
                  <a:pt x="18" y="21"/>
                  <a:pt x="26" y="21"/>
                </a:cubicBezTo>
                <a:cubicBezTo>
                  <a:pt x="26" y="0"/>
                  <a:pt x="26" y="0"/>
                  <a:pt x="26" y="0"/>
                </a:cubicBezTo>
                <a:cubicBezTo>
                  <a:pt x="0" y="0"/>
                  <a:pt x="0" y="0"/>
                  <a:pt x="0" y="0"/>
                </a:cubicBezTo>
                <a:cubicBezTo>
                  <a:pt x="0" y="9"/>
                  <a:pt x="1" y="18"/>
                  <a:pt x="3"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
          <p:cNvSpPr/>
          <p:nvPr/>
        </p:nvSpPr>
        <p:spPr bwMode="auto">
          <a:xfrm>
            <a:off x="7104636" y="2264939"/>
            <a:ext cx="112713" cy="146050"/>
          </a:xfrm>
          <a:custGeom>
            <a:avLst/>
            <a:gdLst>
              <a:gd name="T0" fmla="*/ 30 w 30"/>
              <a:gd name="T1" fmla="*/ 28 h 39"/>
              <a:gd name="T2" fmla="*/ 27 w 30"/>
              <a:gd name="T3" fmla="*/ 0 h 39"/>
              <a:gd name="T4" fmla="*/ 0 w 30"/>
              <a:gd name="T5" fmla="*/ 0 h 39"/>
              <a:gd name="T6" fmla="*/ 16 w 30"/>
              <a:gd name="T7" fmla="*/ 39 h 39"/>
              <a:gd name="T8" fmla="*/ 30 w 30"/>
              <a:gd name="T9" fmla="*/ 28 h 39"/>
            </a:gdLst>
            <a:ahLst/>
            <a:cxnLst>
              <a:cxn ang="0">
                <a:pos x="T0" y="T1"/>
              </a:cxn>
              <a:cxn ang="0">
                <a:pos x="T2" y="T3"/>
              </a:cxn>
              <a:cxn ang="0">
                <a:pos x="T4" y="T5"/>
              </a:cxn>
              <a:cxn ang="0">
                <a:pos x="T6" y="T7"/>
              </a:cxn>
              <a:cxn ang="0">
                <a:pos x="T8" y="T9"/>
              </a:cxn>
            </a:cxnLst>
            <a:rect l="0" t="0" r="r" b="b"/>
            <a:pathLst>
              <a:path w="30" h="39">
                <a:moveTo>
                  <a:pt x="30" y="28"/>
                </a:moveTo>
                <a:cubicBezTo>
                  <a:pt x="28" y="20"/>
                  <a:pt x="27" y="10"/>
                  <a:pt x="27" y="0"/>
                </a:cubicBezTo>
                <a:cubicBezTo>
                  <a:pt x="0" y="0"/>
                  <a:pt x="0" y="0"/>
                  <a:pt x="0" y="0"/>
                </a:cubicBezTo>
                <a:cubicBezTo>
                  <a:pt x="1" y="15"/>
                  <a:pt x="7" y="28"/>
                  <a:pt x="16" y="39"/>
                </a:cubicBezTo>
                <a:cubicBezTo>
                  <a:pt x="20" y="35"/>
                  <a:pt x="25" y="31"/>
                  <a:pt x="30"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2"/>
          <p:cNvSpPr/>
          <p:nvPr/>
        </p:nvSpPr>
        <p:spPr bwMode="auto">
          <a:xfrm>
            <a:off x="7382449" y="2031576"/>
            <a:ext cx="101600" cy="77788"/>
          </a:xfrm>
          <a:custGeom>
            <a:avLst/>
            <a:gdLst>
              <a:gd name="T0" fmla="*/ 0 w 27"/>
              <a:gd name="T1" fmla="*/ 0 h 21"/>
              <a:gd name="T2" fmla="*/ 15 w 27"/>
              <a:gd name="T3" fmla="*/ 21 h 21"/>
              <a:gd name="T4" fmla="*/ 27 w 27"/>
              <a:gd name="T5" fmla="*/ 12 h 21"/>
              <a:gd name="T6" fmla="*/ 0 w 27"/>
              <a:gd name="T7" fmla="*/ 0 h 21"/>
            </a:gdLst>
            <a:ahLst/>
            <a:cxnLst>
              <a:cxn ang="0">
                <a:pos x="T0" y="T1"/>
              </a:cxn>
              <a:cxn ang="0">
                <a:pos x="T2" y="T3"/>
              </a:cxn>
              <a:cxn ang="0">
                <a:pos x="T4" y="T5"/>
              </a:cxn>
              <a:cxn ang="0">
                <a:pos x="T6" y="T7"/>
              </a:cxn>
            </a:cxnLst>
            <a:rect l="0" t="0" r="r" b="b"/>
            <a:pathLst>
              <a:path w="27" h="21">
                <a:moveTo>
                  <a:pt x="0" y="0"/>
                </a:moveTo>
                <a:cubicBezTo>
                  <a:pt x="6" y="4"/>
                  <a:pt x="11" y="11"/>
                  <a:pt x="15" y="21"/>
                </a:cubicBezTo>
                <a:cubicBezTo>
                  <a:pt x="19" y="19"/>
                  <a:pt x="23" y="16"/>
                  <a:pt x="27" y="12"/>
                </a:cubicBezTo>
                <a:cubicBezTo>
                  <a:pt x="19" y="6"/>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3"/>
          <p:cNvSpPr/>
          <p:nvPr/>
        </p:nvSpPr>
        <p:spPr bwMode="auto">
          <a:xfrm>
            <a:off x="7450711" y="2264939"/>
            <a:ext cx="115888" cy="149225"/>
          </a:xfrm>
          <a:custGeom>
            <a:avLst/>
            <a:gdLst>
              <a:gd name="T0" fmla="*/ 4 w 31"/>
              <a:gd name="T1" fmla="*/ 0 h 40"/>
              <a:gd name="T2" fmla="*/ 0 w 31"/>
              <a:gd name="T3" fmla="*/ 29 h 40"/>
              <a:gd name="T4" fmla="*/ 15 w 31"/>
              <a:gd name="T5" fmla="*/ 40 h 40"/>
              <a:gd name="T6" fmla="*/ 31 w 31"/>
              <a:gd name="T7" fmla="*/ 0 h 40"/>
              <a:gd name="T8" fmla="*/ 4 w 31"/>
              <a:gd name="T9" fmla="*/ 0 h 40"/>
            </a:gdLst>
            <a:ahLst/>
            <a:cxnLst>
              <a:cxn ang="0">
                <a:pos x="T0" y="T1"/>
              </a:cxn>
              <a:cxn ang="0">
                <a:pos x="T2" y="T3"/>
              </a:cxn>
              <a:cxn ang="0">
                <a:pos x="T4" y="T5"/>
              </a:cxn>
              <a:cxn ang="0">
                <a:pos x="T6" y="T7"/>
              </a:cxn>
              <a:cxn ang="0">
                <a:pos x="T8" y="T9"/>
              </a:cxn>
            </a:cxnLst>
            <a:rect l="0" t="0" r="r" b="b"/>
            <a:pathLst>
              <a:path w="31" h="40">
                <a:moveTo>
                  <a:pt x="4" y="0"/>
                </a:moveTo>
                <a:cubicBezTo>
                  <a:pt x="4" y="10"/>
                  <a:pt x="2" y="20"/>
                  <a:pt x="0" y="29"/>
                </a:cubicBezTo>
                <a:cubicBezTo>
                  <a:pt x="5" y="32"/>
                  <a:pt x="10" y="36"/>
                  <a:pt x="15" y="40"/>
                </a:cubicBezTo>
                <a:cubicBezTo>
                  <a:pt x="25" y="30"/>
                  <a:pt x="31" y="15"/>
                  <a:pt x="31" y="0"/>
                </a:cubicBezTo>
                <a:cubicBezTo>
                  <a:pt x="4" y="0"/>
                  <a:pt x="4"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p:nvPr/>
        </p:nvSpPr>
        <p:spPr bwMode="auto">
          <a:xfrm>
            <a:off x="7187186" y="2031576"/>
            <a:ext cx="93663" cy="77788"/>
          </a:xfrm>
          <a:custGeom>
            <a:avLst/>
            <a:gdLst>
              <a:gd name="T0" fmla="*/ 11 w 25"/>
              <a:gd name="T1" fmla="*/ 21 h 21"/>
              <a:gd name="T2" fmla="*/ 25 w 25"/>
              <a:gd name="T3" fmla="*/ 0 h 21"/>
              <a:gd name="T4" fmla="*/ 0 w 25"/>
              <a:gd name="T5" fmla="*/ 13 h 21"/>
              <a:gd name="T6" fmla="*/ 11 w 25"/>
              <a:gd name="T7" fmla="*/ 21 h 21"/>
            </a:gdLst>
            <a:ahLst/>
            <a:cxnLst>
              <a:cxn ang="0">
                <a:pos x="T0" y="T1"/>
              </a:cxn>
              <a:cxn ang="0">
                <a:pos x="T2" y="T3"/>
              </a:cxn>
              <a:cxn ang="0">
                <a:pos x="T4" y="T5"/>
              </a:cxn>
              <a:cxn ang="0">
                <a:pos x="T6" y="T7"/>
              </a:cxn>
            </a:cxnLst>
            <a:rect l="0" t="0" r="r" b="b"/>
            <a:pathLst>
              <a:path w="25" h="21">
                <a:moveTo>
                  <a:pt x="11" y="21"/>
                </a:moveTo>
                <a:cubicBezTo>
                  <a:pt x="15" y="12"/>
                  <a:pt x="20" y="5"/>
                  <a:pt x="25" y="0"/>
                </a:cubicBezTo>
                <a:cubicBezTo>
                  <a:pt x="16" y="3"/>
                  <a:pt x="7" y="7"/>
                  <a:pt x="0" y="13"/>
                </a:cubicBezTo>
                <a:cubicBezTo>
                  <a:pt x="3" y="17"/>
                  <a:pt x="7" y="19"/>
                  <a:pt x="11"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5"/>
          <p:cNvSpPr/>
          <p:nvPr/>
        </p:nvSpPr>
        <p:spPr bwMode="auto">
          <a:xfrm>
            <a:off x="7445949" y="2095076"/>
            <a:ext cx="120650" cy="146050"/>
          </a:xfrm>
          <a:custGeom>
            <a:avLst/>
            <a:gdLst>
              <a:gd name="T0" fmla="*/ 0 w 32"/>
              <a:gd name="T1" fmla="*/ 10 h 39"/>
              <a:gd name="T2" fmla="*/ 5 w 32"/>
              <a:gd name="T3" fmla="*/ 39 h 39"/>
              <a:gd name="T4" fmla="*/ 32 w 32"/>
              <a:gd name="T5" fmla="*/ 39 h 39"/>
              <a:gd name="T6" fmla="*/ 15 w 32"/>
              <a:gd name="T7" fmla="*/ 0 h 39"/>
              <a:gd name="T8" fmla="*/ 0 w 32"/>
              <a:gd name="T9" fmla="*/ 10 h 39"/>
            </a:gdLst>
            <a:ahLst/>
            <a:cxnLst>
              <a:cxn ang="0">
                <a:pos x="T0" y="T1"/>
              </a:cxn>
              <a:cxn ang="0">
                <a:pos x="T2" y="T3"/>
              </a:cxn>
              <a:cxn ang="0">
                <a:pos x="T4" y="T5"/>
              </a:cxn>
              <a:cxn ang="0">
                <a:pos x="T6" y="T7"/>
              </a:cxn>
              <a:cxn ang="0">
                <a:pos x="T8" y="T9"/>
              </a:cxn>
            </a:cxnLst>
            <a:rect l="0" t="0" r="r" b="b"/>
            <a:pathLst>
              <a:path w="32" h="39">
                <a:moveTo>
                  <a:pt x="0" y="10"/>
                </a:moveTo>
                <a:cubicBezTo>
                  <a:pt x="3" y="19"/>
                  <a:pt x="4" y="29"/>
                  <a:pt x="5" y="39"/>
                </a:cubicBezTo>
                <a:cubicBezTo>
                  <a:pt x="32" y="39"/>
                  <a:pt x="32" y="39"/>
                  <a:pt x="32" y="39"/>
                </a:cubicBezTo>
                <a:cubicBezTo>
                  <a:pt x="31" y="24"/>
                  <a:pt x="25" y="10"/>
                  <a:pt x="15" y="0"/>
                </a:cubicBezTo>
                <a:cubicBezTo>
                  <a:pt x="10" y="4"/>
                  <a:pt x="6" y="7"/>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6"/>
          <p:cNvSpPr/>
          <p:nvPr/>
        </p:nvSpPr>
        <p:spPr bwMode="auto">
          <a:xfrm>
            <a:off x="7107811" y="2098251"/>
            <a:ext cx="112713" cy="142875"/>
          </a:xfrm>
          <a:custGeom>
            <a:avLst/>
            <a:gdLst>
              <a:gd name="T0" fmla="*/ 26 w 30"/>
              <a:gd name="T1" fmla="*/ 38 h 38"/>
              <a:gd name="T2" fmla="*/ 30 w 30"/>
              <a:gd name="T3" fmla="*/ 10 h 38"/>
              <a:gd name="T4" fmla="*/ 16 w 30"/>
              <a:gd name="T5" fmla="*/ 0 h 38"/>
              <a:gd name="T6" fmla="*/ 0 w 30"/>
              <a:gd name="T7" fmla="*/ 38 h 38"/>
              <a:gd name="T8" fmla="*/ 26 w 30"/>
              <a:gd name="T9" fmla="*/ 38 h 38"/>
            </a:gdLst>
            <a:ahLst/>
            <a:cxnLst>
              <a:cxn ang="0">
                <a:pos x="T0" y="T1"/>
              </a:cxn>
              <a:cxn ang="0">
                <a:pos x="T2" y="T3"/>
              </a:cxn>
              <a:cxn ang="0">
                <a:pos x="T4" y="T5"/>
              </a:cxn>
              <a:cxn ang="0">
                <a:pos x="T6" y="T7"/>
              </a:cxn>
              <a:cxn ang="0">
                <a:pos x="T8" y="T9"/>
              </a:cxn>
            </a:cxnLst>
            <a:rect l="0" t="0" r="r" b="b"/>
            <a:pathLst>
              <a:path w="30" h="38">
                <a:moveTo>
                  <a:pt x="26" y="38"/>
                </a:moveTo>
                <a:cubicBezTo>
                  <a:pt x="26" y="28"/>
                  <a:pt x="27" y="18"/>
                  <a:pt x="30" y="10"/>
                </a:cubicBezTo>
                <a:cubicBezTo>
                  <a:pt x="25" y="7"/>
                  <a:pt x="20" y="4"/>
                  <a:pt x="16" y="0"/>
                </a:cubicBezTo>
                <a:cubicBezTo>
                  <a:pt x="7" y="10"/>
                  <a:pt x="1" y="23"/>
                  <a:pt x="0" y="38"/>
                </a:cubicBezTo>
                <a:cubicBezTo>
                  <a:pt x="26" y="38"/>
                  <a:pt x="26" y="38"/>
                  <a:pt x="26"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7"/>
          <p:cNvSpPr/>
          <p:nvPr/>
        </p:nvSpPr>
        <p:spPr bwMode="auto">
          <a:xfrm>
            <a:off x="7390386" y="2396701"/>
            <a:ext cx="96838" cy="85725"/>
          </a:xfrm>
          <a:custGeom>
            <a:avLst/>
            <a:gdLst>
              <a:gd name="T0" fmla="*/ 14 w 26"/>
              <a:gd name="T1" fmla="*/ 0 h 23"/>
              <a:gd name="T2" fmla="*/ 0 w 26"/>
              <a:gd name="T3" fmla="*/ 23 h 23"/>
              <a:gd name="T4" fmla="*/ 26 w 26"/>
              <a:gd name="T5" fmla="*/ 10 h 23"/>
              <a:gd name="T6" fmla="*/ 14 w 26"/>
              <a:gd name="T7" fmla="*/ 0 h 23"/>
            </a:gdLst>
            <a:ahLst/>
            <a:cxnLst>
              <a:cxn ang="0">
                <a:pos x="T0" y="T1"/>
              </a:cxn>
              <a:cxn ang="0">
                <a:pos x="T2" y="T3"/>
              </a:cxn>
              <a:cxn ang="0">
                <a:pos x="T4" y="T5"/>
              </a:cxn>
              <a:cxn ang="0">
                <a:pos x="T6" y="T7"/>
              </a:cxn>
            </a:cxnLst>
            <a:rect l="0" t="0" r="r" b="b"/>
            <a:pathLst>
              <a:path w="26" h="23">
                <a:moveTo>
                  <a:pt x="14" y="0"/>
                </a:moveTo>
                <a:cubicBezTo>
                  <a:pt x="10" y="10"/>
                  <a:pt x="5" y="18"/>
                  <a:pt x="0" y="23"/>
                </a:cubicBezTo>
                <a:cubicBezTo>
                  <a:pt x="9" y="21"/>
                  <a:pt x="18" y="16"/>
                  <a:pt x="26" y="10"/>
                </a:cubicBezTo>
                <a:cubicBezTo>
                  <a:pt x="22" y="6"/>
                  <a:pt x="18" y="3"/>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8"/>
          <p:cNvSpPr/>
          <p:nvPr/>
        </p:nvSpPr>
        <p:spPr bwMode="auto">
          <a:xfrm>
            <a:off x="7182424" y="2396701"/>
            <a:ext cx="95250" cy="82550"/>
          </a:xfrm>
          <a:custGeom>
            <a:avLst/>
            <a:gdLst>
              <a:gd name="T0" fmla="*/ 11 w 25"/>
              <a:gd name="T1" fmla="*/ 0 h 22"/>
              <a:gd name="T2" fmla="*/ 0 w 25"/>
              <a:gd name="T3" fmla="*/ 9 h 22"/>
              <a:gd name="T4" fmla="*/ 25 w 25"/>
              <a:gd name="T5" fmla="*/ 22 h 22"/>
              <a:gd name="T6" fmla="*/ 11 w 25"/>
              <a:gd name="T7" fmla="*/ 0 h 22"/>
            </a:gdLst>
            <a:ahLst/>
            <a:cxnLst>
              <a:cxn ang="0">
                <a:pos x="T0" y="T1"/>
              </a:cxn>
              <a:cxn ang="0">
                <a:pos x="T2" y="T3"/>
              </a:cxn>
              <a:cxn ang="0">
                <a:pos x="T4" y="T5"/>
              </a:cxn>
              <a:cxn ang="0">
                <a:pos x="T6" y="T7"/>
              </a:cxn>
            </a:cxnLst>
            <a:rect l="0" t="0" r="r" b="b"/>
            <a:pathLst>
              <a:path w="25" h="22">
                <a:moveTo>
                  <a:pt x="11" y="0"/>
                </a:moveTo>
                <a:cubicBezTo>
                  <a:pt x="7" y="2"/>
                  <a:pt x="3" y="5"/>
                  <a:pt x="0" y="9"/>
                </a:cubicBezTo>
                <a:cubicBezTo>
                  <a:pt x="7" y="15"/>
                  <a:pt x="15" y="20"/>
                  <a:pt x="25" y="22"/>
                </a:cubicBezTo>
                <a:cubicBezTo>
                  <a:pt x="19" y="18"/>
                  <a:pt x="15" y="10"/>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9"/>
          <p:cNvSpPr>
            <a:spLocks noEditPoints="1"/>
          </p:cNvSpPr>
          <p:nvPr/>
        </p:nvSpPr>
        <p:spPr bwMode="auto">
          <a:xfrm>
            <a:off x="5098036" y="2174451"/>
            <a:ext cx="430213" cy="436563"/>
          </a:xfrm>
          <a:custGeom>
            <a:avLst/>
            <a:gdLst>
              <a:gd name="T0" fmla="*/ 113 w 114"/>
              <a:gd name="T1" fmla="*/ 100 h 116"/>
              <a:gd name="T2" fmla="*/ 84 w 114"/>
              <a:gd name="T3" fmla="*/ 72 h 116"/>
              <a:gd name="T4" fmla="*/ 89 w 114"/>
              <a:gd name="T5" fmla="*/ 46 h 116"/>
              <a:gd name="T6" fmla="*/ 43 w 114"/>
              <a:gd name="T7" fmla="*/ 1 h 116"/>
              <a:gd name="T8" fmla="*/ 1 w 114"/>
              <a:gd name="T9" fmla="*/ 50 h 116"/>
              <a:gd name="T10" fmla="*/ 48 w 114"/>
              <a:gd name="T11" fmla="*/ 95 h 116"/>
              <a:gd name="T12" fmla="*/ 72 w 114"/>
              <a:gd name="T13" fmla="*/ 87 h 116"/>
              <a:gd name="T14" fmla="*/ 100 w 114"/>
              <a:gd name="T15" fmla="*/ 115 h 116"/>
              <a:gd name="T16" fmla="*/ 104 w 114"/>
              <a:gd name="T17" fmla="*/ 114 h 116"/>
              <a:gd name="T18" fmla="*/ 113 w 114"/>
              <a:gd name="T19" fmla="*/ 103 h 116"/>
              <a:gd name="T20" fmla="*/ 113 w 114"/>
              <a:gd name="T21" fmla="*/ 100 h 116"/>
              <a:gd name="T22" fmla="*/ 15 w 114"/>
              <a:gd name="T23" fmla="*/ 50 h 116"/>
              <a:gd name="T24" fmla="*/ 44 w 114"/>
              <a:gd name="T25" fmla="*/ 16 h 116"/>
              <a:gd name="T26" fmla="*/ 75 w 114"/>
              <a:gd name="T27" fmla="*/ 47 h 116"/>
              <a:gd name="T28" fmla="*/ 47 w 114"/>
              <a:gd name="T29" fmla="*/ 80 h 116"/>
              <a:gd name="T30" fmla="*/ 15 w 114"/>
              <a:gd name="T31" fmla="*/ 5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4" h="116">
                <a:moveTo>
                  <a:pt x="113" y="100"/>
                </a:moveTo>
                <a:cubicBezTo>
                  <a:pt x="84" y="72"/>
                  <a:pt x="84" y="72"/>
                  <a:pt x="84" y="72"/>
                </a:cubicBezTo>
                <a:cubicBezTo>
                  <a:pt x="88" y="65"/>
                  <a:pt x="90" y="56"/>
                  <a:pt x="89" y="46"/>
                </a:cubicBezTo>
                <a:cubicBezTo>
                  <a:pt x="88" y="21"/>
                  <a:pt x="67" y="0"/>
                  <a:pt x="43" y="1"/>
                </a:cubicBezTo>
                <a:cubicBezTo>
                  <a:pt x="18" y="3"/>
                  <a:pt x="0" y="24"/>
                  <a:pt x="1" y="50"/>
                </a:cubicBezTo>
                <a:cubicBezTo>
                  <a:pt x="3" y="76"/>
                  <a:pt x="24" y="96"/>
                  <a:pt x="48" y="95"/>
                </a:cubicBezTo>
                <a:cubicBezTo>
                  <a:pt x="57" y="95"/>
                  <a:pt x="65" y="92"/>
                  <a:pt x="72" y="87"/>
                </a:cubicBezTo>
                <a:cubicBezTo>
                  <a:pt x="100" y="115"/>
                  <a:pt x="100" y="115"/>
                  <a:pt x="100" y="115"/>
                </a:cubicBezTo>
                <a:cubicBezTo>
                  <a:pt x="101" y="116"/>
                  <a:pt x="103" y="115"/>
                  <a:pt x="104" y="114"/>
                </a:cubicBezTo>
                <a:cubicBezTo>
                  <a:pt x="113" y="103"/>
                  <a:pt x="113" y="103"/>
                  <a:pt x="113" y="103"/>
                </a:cubicBezTo>
                <a:cubicBezTo>
                  <a:pt x="114" y="102"/>
                  <a:pt x="114" y="101"/>
                  <a:pt x="113" y="100"/>
                </a:cubicBezTo>
                <a:close/>
                <a:moveTo>
                  <a:pt x="15" y="50"/>
                </a:moveTo>
                <a:cubicBezTo>
                  <a:pt x="14" y="32"/>
                  <a:pt x="27" y="17"/>
                  <a:pt x="44" y="16"/>
                </a:cubicBezTo>
                <a:cubicBezTo>
                  <a:pt x="60" y="16"/>
                  <a:pt x="74" y="29"/>
                  <a:pt x="75" y="47"/>
                </a:cubicBezTo>
                <a:cubicBezTo>
                  <a:pt x="76" y="65"/>
                  <a:pt x="64" y="80"/>
                  <a:pt x="47" y="80"/>
                </a:cubicBezTo>
                <a:cubicBezTo>
                  <a:pt x="31" y="81"/>
                  <a:pt x="16" y="67"/>
                  <a:pt x="15" y="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文本框 16"/>
          <p:cNvSpPr txBox="1"/>
          <p:nvPr/>
        </p:nvSpPr>
        <p:spPr>
          <a:xfrm>
            <a:off x="3012746" y="1582671"/>
            <a:ext cx="2085274" cy="5530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含义</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33" name="文本框 16"/>
          <p:cNvSpPr txBox="1"/>
          <p:nvPr/>
        </p:nvSpPr>
        <p:spPr>
          <a:xfrm>
            <a:off x="1922780" y="4157980"/>
            <a:ext cx="3172460" cy="5530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教师资格的分类</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34" name="文本框 16"/>
          <p:cNvSpPr txBox="1"/>
          <p:nvPr/>
        </p:nvSpPr>
        <p:spPr>
          <a:xfrm>
            <a:off x="7382510" y="996950"/>
            <a:ext cx="2755265" cy="5530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取得教师资格的条件</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35" name="文本框 16"/>
          <p:cNvSpPr txBox="1"/>
          <p:nvPr/>
        </p:nvSpPr>
        <p:spPr>
          <a:xfrm>
            <a:off x="8259445" y="3212465"/>
            <a:ext cx="2835910" cy="5530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教师资格证的认定</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2" name="矩形 1"/>
          <p:cNvSpPr/>
          <p:nvPr/>
        </p:nvSpPr>
        <p:spPr>
          <a:xfrm>
            <a:off x="255905" y="2080895"/>
            <a:ext cx="4424045" cy="2249170"/>
          </a:xfrm>
          <a:prstGeom prst="rect">
            <a:avLst/>
          </a:prstGeom>
          <a:noFill/>
        </p:spPr>
        <p:txBody>
          <a:bodyPr wrap="square" rtlCol="0">
            <a:spAutoFit/>
          </a:bodyPr>
          <a:lstStyle/>
          <a:p>
            <a:pPr>
              <a:lnSpc>
                <a:spcPct val="130000"/>
              </a:lnSpc>
            </a:pPr>
            <a:r>
              <a:rPr dirty="0">
                <a:solidFill>
                  <a:srgbClr val="5F5E5C"/>
                </a:solidFill>
                <a:latin typeface="微软雅黑" panose="020B0503020204020204" pitchFamily="34" charset="-122"/>
                <a:ea typeface="微软雅黑" panose="020B0503020204020204" pitchFamily="34" charset="-122"/>
              </a:rPr>
              <a:t>教师资格制度是国家对教师实行的职业许可制度，是国家为保障从事教育职业者具备基本的从业资格而予以的标准规定和审核认可制度，是国家对从事教师职业、专业或教育教学活动的人所具备的条件或身份的一种强制性规定。</a:t>
            </a:r>
            <a:endParaRPr dirty="0">
              <a:solidFill>
                <a:srgbClr val="5F5E5C"/>
              </a:solidFill>
              <a:latin typeface="微软雅黑" panose="020B0503020204020204" pitchFamily="34" charset="-122"/>
              <a:ea typeface="微软雅黑" panose="020B0503020204020204" pitchFamily="34" charset="-122"/>
            </a:endParaRPr>
          </a:p>
        </p:txBody>
      </p:sp>
      <p:sp>
        <p:nvSpPr>
          <p:cNvPr id="36" name="矩形 35"/>
          <p:cNvSpPr/>
          <p:nvPr/>
        </p:nvSpPr>
        <p:spPr>
          <a:xfrm>
            <a:off x="0" y="4643120"/>
            <a:ext cx="5695950" cy="2249170"/>
          </a:xfrm>
          <a:prstGeom prst="rect">
            <a:avLst/>
          </a:prstGeom>
          <a:noFill/>
        </p:spPr>
        <p:txBody>
          <a:bodyPr wrap="square" rtlCol="0">
            <a:spAutoFit/>
          </a:bodyPr>
          <a:lstStyle/>
          <a:p>
            <a:pPr>
              <a:lnSpc>
                <a:spcPct val="130000"/>
              </a:lnSpc>
            </a:pPr>
            <a:r>
              <a:rPr dirty="0">
                <a:solidFill>
                  <a:srgbClr val="5F5E5C"/>
                </a:solidFill>
                <a:latin typeface="微软雅黑" panose="020B0503020204020204" pitchFamily="34" charset="-122"/>
                <a:ea typeface="微软雅黑" panose="020B0503020204020204" pitchFamily="34" charset="-122"/>
              </a:rPr>
              <a:t>分为七大类：（1）幼儿园教师资格；（2）小学教师资格；（3）初级中学教师和初级职业学校文化课、专业课教师资格；（4）高级中学教师资格；（5）中等专业学校、技工学校、职业高级中学文化课、专业课教师资格；（6）中等专业学校、技工学校、职业高级中学实习指导教师资格；（7）高等学校教师资格。</a:t>
            </a:r>
            <a:endParaRPr dirty="0">
              <a:solidFill>
                <a:srgbClr val="5F5E5C"/>
              </a:solidFill>
              <a:latin typeface="微软雅黑" panose="020B0503020204020204" pitchFamily="34" charset="-122"/>
              <a:ea typeface="微软雅黑" panose="020B0503020204020204" pitchFamily="34" charset="-122"/>
            </a:endParaRPr>
          </a:p>
        </p:txBody>
      </p:sp>
      <p:sp>
        <p:nvSpPr>
          <p:cNvPr id="37" name="矩形 36"/>
          <p:cNvSpPr/>
          <p:nvPr/>
        </p:nvSpPr>
        <p:spPr>
          <a:xfrm>
            <a:off x="8142293" y="3784053"/>
            <a:ext cx="3982193" cy="2968625"/>
          </a:xfrm>
          <a:prstGeom prst="rect">
            <a:avLst/>
          </a:prstGeom>
          <a:noFill/>
        </p:spPr>
        <p:txBody>
          <a:bodyPr wrap="square" rtlCol="0">
            <a:spAutoFit/>
          </a:bodyPr>
          <a:lstStyle/>
          <a:p>
            <a:pPr>
              <a:lnSpc>
                <a:spcPct val="130000"/>
              </a:lnSpc>
            </a:pPr>
            <a:r>
              <a:rPr dirty="0">
                <a:solidFill>
                  <a:srgbClr val="5F5E5C"/>
                </a:solidFill>
                <a:latin typeface="微软雅黑" panose="020B0503020204020204" pitchFamily="34" charset="-122"/>
                <a:ea typeface="微软雅黑" panose="020B0503020204020204" pitchFamily="34" charset="-122"/>
              </a:rPr>
              <a:t>《教育法》第十三条规定：“中小学教师资格由县级以上地方人民政府教育行政部门认定。中等专业学校、技工学校的教师资格由县级以上地方人民政府教育行政部门组织有关主管部门认定。普通高等学校的教师资格由国务院或者省、自治区、直辖市教育行政部门或者由其委托的学校认定。”</a:t>
            </a:r>
            <a:endParaRPr dirty="0">
              <a:solidFill>
                <a:srgbClr val="5F5E5C"/>
              </a:solidFill>
              <a:latin typeface="微软雅黑" panose="020B0503020204020204" pitchFamily="34" charset="-122"/>
              <a:ea typeface="微软雅黑" panose="020B0503020204020204" pitchFamily="34" charset="-122"/>
            </a:endParaRPr>
          </a:p>
        </p:txBody>
      </p:sp>
      <p:sp>
        <p:nvSpPr>
          <p:cNvPr id="38" name="矩形 37"/>
          <p:cNvSpPr/>
          <p:nvPr/>
        </p:nvSpPr>
        <p:spPr>
          <a:xfrm>
            <a:off x="8107818" y="1600477"/>
            <a:ext cx="3604424" cy="1529715"/>
          </a:xfrm>
          <a:prstGeom prst="rect">
            <a:avLst/>
          </a:prstGeom>
          <a:noFill/>
        </p:spPr>
        <p:txBody>
          <a:bodyPr wrap="square" rtlCol="0">
            <a:spAutoFit/>
          </a:bodyPr>
          <a:lstStyle/>
          <a:p>
            <a:pPr>
              <a:lnSpc>
                <a:spcPct val="130000"/>
              </a:lnSpc>
            </a:pPr>
            <a:r>
              <a:rPr dirty="0">
                <a:solidFill>
                  <a:srgbClr val="5F5E5C"/>
                </a:solidFill>
                <a:latin typeface="微软雅黑" panose="020B0503020204020204" pitchFamily="34" charset="-122"/>
                <a:ea typeface="微软雅黑" panose="020B0503020204020204" pitchFamily="34" charset="-122"/>
              </a:rPr>
              <a:t>（1）国籍要求。</a:t>
            </a:r>
            <a:endParaRPr dirty="0">
              <a:solidFill>
                <a:srgbClr val="5F5E5C"/>
              </a:solidFill>
              <a:latin typeface="微软雅黑" panose="020B0503020204020204" pitchFamily="34" charset="-122"/>
              <a:ea typeface="微软雅黑" panose="020B0503020204020204" pitchFamily="34" charset="-122"/>
            </a:endParaRPr>
          </a:p>
          <a:p>
            <a:pPr>
              <a:lnSpc>
                <a:spcPct val="130000"/>
              </a:lnSpc>
            </a:pPr>
            <a:r>
              <a:rPr dirty="0">
                <a:solidFill>
                  <a:srgbClr val="5F5E5C"/>
                </a:solidFill>
                <a:latin typeface="微软雅黑" panose="020B0503020204020204" pitchFamily="34" charset="-122"/>
                <a:ea typeface="微软雅黑" panose="020B0503020204020204" pitchFamily="34" charset="-122"/>
              </a:rPr>
              <a:t>（2）思想道德要求。</a:t>
            </a:r>
            <a:endParaRPr dirty="0">
              <a:solidFill>
                <a:srgbClr val="5F5E5C"/>
              </a:solidFill>
              <a:latin typeface="微软雅黑" panose="020B0503020204020204" pitchFamily="34" charset="-122"/>
              <a:ea typeface="微软雅黑" panose="020B0503020204020204" pitchFamily="34" charset="-122"/>
            </a:endParaRPr>
          </a:p>
          <a:p>
            <a:pPr>
              <a:lnSpc>
                <a:spcPct val="130000"/>
              </a:lnSpc>
            </a:pPr>
            <a:r>
              <a:rPr dirty="0">
                <a:solidFill>
                  <a:srgbClr val="5F5E5C"/>
                </a:solidFill>
                <a:latin typeface="微软雅黑" panose="020B0503020204020204" pitchFamily="34" charset="-122"/>
                <a:ea typeface="微软雅黑" panose="020B0503020204020204" pitchFamily="34" charset="-122"/>
              </a:rPr>
              <a:t>（3）业务要求。</a:t>
            </a:r>
            <a:endParaRPr dirty="0">
              <a:solidFill>
                <a:srgbClr val="5F5E5C"/>
              </a:solidFill>
              <a:latin typeface="微软雅黑" panose="020B0503020204020204" pitchFamily="34" charset="-122"/>
              <a:ea typeface="微软雅黑" panose="020B0503020204020204" pitchFamily="34" charset="-122"/>
            </a:endParaRPr>
          </a:p>
          <a:p>
            <a:pPr>
              <a:lnSpc>
                <a:spcPct val="130000"/>
              </a:lnSpc>
            </a:pPr>
            <a:r>
              <a:rPr dirty="0">
                <a:solidFill>
                  <a:srgbClr val="5F5E5C"/>
                </a:solidFill>
                <a:latin typeface="微软雅黑" panose="020B0503020204020204" pitchFamily="34" charset="-122"/>
                <a:ea typeface="微软雅黑" panose="020B0503020204020204" pitchFamily="34" charset="-122"/>
              </a:rPr>
              <a:t>（4）学历要求或资格考试要求。</a:t>
            </a:r>
            <a:endParaRPr dirty="0">
              <a:solidFill>
                <a:srgbClr val="5F5E5C"/>
              </a:solidFill>
              <a:latin typeface="微软雅黑" panose="020B0503020204020204" pitchFamily="34" charset="-122"/>
              <a:ea typeface="微软雅黑" panose="020B0503020204020204" pitchFamily="34" charset="-122"/>
            </a:endParaRPr>
          </a:p>
        </p:txBody>
      </p:sp>
      <p:sp>
        <p:nvSpPr>
          <p:cNvPr id="3" name="TextBox 8"/>
          <p:cNvSpPr txBox="1"/>
          <p:nvPr/>
        </p:nvSpPr>
        <p:spPr>
          <a:xfrm>
            <a:off x="266700" y="908685"/>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一、国家教师资格制度</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444"/>
          <p:cNvSpPr>
            <a:spLocks noChangeArrowheads="1"/>
          </p:cNvSpPr>
          <p:nvPr/>
        </p:nvSpPr>
        <p:spPr bwMode="auto">
          <a:xfrm>
            <a:off x="7323455" y="2492375"/>
            <a:ext cx="4827270" cy="2609215"/>
          </a:xfrm>
          <a:prstGeom prst="rect">
            <a:avLst/>
          </a:prstGeom>
          <a:noFill/>
          <a:extLs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1）具备各级各类学校相应的教师资格；（2）遵守法纪，具有良好的思想政治素质和职业道德，为人师表，教书育人；（3）具有相应的教育教学水平、学术水平，能全面、熟练地履行现任职务职责；（4）具备学历、学位以及工作年限的要求；（5）身体健康，能坚持正常工作。</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22" name="Text Box 445"/>
          <p:cNvSpPr txBox="1">
            <a:spLocks noChangeArrowheads="1"/>
          </p:cNvSpPr>
          <p:nvPr/>
        </p:nvSpPr>
        <p:spPr bwMode="auto">
          <a:xfrm>
            <a:off x="2071921" y="2225838"/>
            <a:ext cx="5112568" cy="152971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lang="zh-CN" altLang="en-US" dirty="0"/>
              <a:t>教师职务是指根据学校教学、科研等实际工作需要设置的有明确职责、任职条件和任期，并具备专门的业务知识和相应的学术技术水平才能担负的专业技术工作岗位。</a:t>
            </a:r>
            <a:endParaRPr lang="zh-CN" altLang="en-US" dirty="0"/>
          </a:p>
        </p:txBody>
      </p:sp>
      <p:sp>
        <p:nvSpPr>
          <p:cNvPr id="23" name="矩形 22"/>
          <p:cNvSpPr/>
          <p:nvPr/>
        </p:nvSpPr>
        <p:spPr>
          <a:xfrm>
            <a:off x="2037408" y="4212098"/>
            <a:ext cx="5256584" cy="1170305"/>
          </a:xfrm>
          <a:prstGeom prst="rect">
            <a:avLst/>
          </a:prstGeom>
          <a:noFill/>
        </p:spPr>
        <p:txBody>
          <a:bodyPr wrap="square" rtlCol="0">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我国教师职务系列分为高等学校教师职务、中等专业学校教师职务、中学教师职务、小学教师职务和技工学校教师职务五个系列。</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8" name="Freeform 14"/>
          <p:cNvSpPr>
            <a:spLocks noEditPoints="1"/>
          </p:cNvSpPr>
          <p:nvPr/>
        </p:nvSpPr>
        <p:spPr bwMode="auto">
          <a:xfrm>
            <a:off x="610284" y="3932415"/>
            <a:ext cx="965200" cy="1300163"/>
          </a:xfrm>
          <a:custGeom>
            <a:avLst/>
            <a:gdLst>
              <a:gd name="T0" fmla="*/ 54 w 109"/>
              <a:gd name="T1" fmla="*/ 0 h 145"/>
              <a:gd name="T2" fmla="*/ 0 w 109"/>
              <a:gd name="T3" fmla="*/ 54 h 145"/>
              <a:gd name="T4" fmla="*/ 54 w 109"/>
              <a:gd name="T5" fmla="*/ 145 h 145"/>
              <a:gd name="T6" fmla="*/ 109 w 109"/>
              <a:gd name="T7" fmla="*/ 54 h 145"/>
              <a:gd name="T8" fmla="*/ 54 w 109"/>
              <a:gd name="T9" fmla="*/ 0 h 145"/>
              <a:gd name="T10" fmla="*/ 54 w 109"/>
              <a:gd name="T11" fmla="*/ 97 h 145"/>
              <a:gd name="T12" fmla="*/ 10 w 109"/>
              <a:gd name="T13" fmla="*/ 53 h 145"/>
              <a:gd name="T14" fmla="*/ 54 w 109"/>
              <a:gd name="T15" fmla="*/ 8 h 145"/>
              <a:gd name="T16" fmla="*/ 99 w 109"/>
              <a:gd name="T17" fmla="*/ 53 h 145"/>
              <a:gd name="T18" fmla="*/ 54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4" y="0"/>
                </a:moveTo>
                <a:cubicBezTo>
                  <a:pt x="24" y="0"/>
                  <a:pt x="0" y="24"/>
                  <a:pt x="0" y="54"/>
                </a:cubicBezTo>
                <a:cubicBezTo>
                  <a:pt x="0" y="99"/>
                  <a:pt x="54" y="145"/>
                  <a:pt x="54" y="145"/>
                </a:cubicBezTo>
                <a:cubicBezTo>
                  <a:pt x="54" y="145"/>
                  <a:pt x="109" y="99"/>
                  <a:pt x="109" y="54"/>
                </a:cubicBezTo>
                <a:cubicBezTo>
                  <a:pt x="109" y="24"/>
                  <a:pt x="84" y="0"/>
                  <a:pt x="54" y="0"/>
                </a:cubicBezTo>
                <a:close/>
                <a:moveTo>
                  <a:pt x="54" y="97"/>
                </a:moveTo>
                <a:cubicBezTo>
                  <a:pt x="30" y="97"/>
                  <a:pt x="10" y="77"/>
                  <a:pt x="10" y="53"/>
                </a:cubicBezTo>
                <a:cubicBezTo>
                  <a:pt x="10" y="28"/>
                  <a:pt x="30" y="8"/>
                  <a:pt x="54" y="8"/>
                </a:cubicBezTo>
                <a:cubicBezTo>
                  <a:pt x="79" y="8"/>
                  <a:pt x="99" y="28"/>
                  <a:pt x="99" y="53"/>
                </a:cubicBezTo>
                <a:cubicBezTo>
                  <a:pt x="99" y="77"/>
                  <a:pt x="79" y="97"/>
                  <a:pt x="54" y="97"/>
                </a:cubicBezTo>
                <a:close/>
              </a:path>
            </a:pathLst>
          </a:custGeom>
          <a:solidFill>
            <a:srgbClr val="EBAC07"/>
          </a:solidFill>
          <a:ln>
            <a:noFill/>
          </a:ln>
        </p:spPr>
        <p:txBody>
          <a:bodyPr vert="horz" wrap="square" lIns="91440" tIns="45720" rIns="91440" bIns="45720" numCol="1" anchor="t" anchorCtr="0" compatLnSpc="1"/>
          <a:lstStyle/>
          <a:p>
            <a:endParaRPr lang="zh-CN" altLang="en-US"/>
          </a:p>
        </p:txBody>
      </p:sp>
      <p:sp>
        <p:nvSpPr>
          <p:cNvPr id="9" name="Freeform 18"/>
          <p:cNvSpPr>
            <a:spLocks noEditPoints="1"/>
          </p:cNvSpPr>
          <p:nvPr/>
        </p:nvSpPr>
        <p:spPr bwMode="auto">
          <a:xfrm>
            <a:off x="584161" y="1894784"/>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E600E6"/>
          </a:solidFill>
          <a:ln>
            <a:noFill/>
          </a:ln>
        </p:spPr>
        <p:txBody>
          <a:bodyPr vert="horz" wrap="square" lIns="91440" tIns="45720" rIns="91440" bIns="45720" numCol="1" anchor="t" anchorCtr="0" compatLnSpc="1"/>
          <a:lstStyle/>
          <a:p>
            <a:endParaRPr lang="zh-CN" altLang="en-US"/>
          </a:p>
        </p:txBody>
      </p:sp>
      <p:sp>
        <p:nvSpPr>
          <p:cNvPr id="12" name="Rectangle 24"/>
          <p:cNvSpPr>
            <a:spLocks noChangeArrowheads="1"/>
          </p:cNvSpPr>
          <p:nvPr/>
        </p:nvSpPr>
        <p:spPr bwMode="auto">
          <a:xfrm flipV="1">
            <a:off x="14263" y="6565727"/>
            <a:ext cx="7093024" cy="45719"/>
          </a:xfrm>
          <a:prstGeom prst="rect">
            <a:avLst/>
          </a:prstGeom>
          <a:solidFill>
            <a:srgbClr val="EBAC07"/>
          </a:solidFill>
          <a:ln>
            <a:noFill/>
          </a:ln>
        </p:spPr>
        <p:txBody>
          <a:bodyPr vert="horz" wrap="square" lIns="91440" tIns="45720" rIns="91440" bIns="45720" numCol="1" anchor="t" anchorCtr="0" compatLnSpc="1"/>
          <a:lstStyle/>
          <a:p>
            <a:endParaRPr lang="zh-CN" altLang="en-US"/>
          </a:p>
        </p:txBody>
      </p:sp>
      <p:sp>
        <p:nvSpPr>
          <p:cNvPr id="13" name="Rectangle 25"/>
          <p:cNvSpPr>
            <a:spLocks noChangeArrowheads="1"/>
          </p:cNvSpPr>
          <p:nvPr/>
        </p:nvSpPr>
        <p:spPr bwMode="auto">
          <a:xfrm>
            <a:off x="-3500" y="3856856"/>
            <a:ext cx="7110787" cy="76200"/>
          </a:xfrm>
          <a:prstGeom prst="rect">
            <a:avLst/>
          </a:prstGeom>
          <a:solidFill>
            <a:srgbClr val="E600E6"/>
          </a:solidFill>
          <a:ln>
            <a:noFill/>
          </a:ln>
        </p:spPr>
        <p:txBody>
          <a:bodyPr vert="horz" wrap="square" lIns="91440" tIns="45720" rIns="91440" bIns="45720" numCol="1" anchor="t" anchorCtr="0" compatLnSpc="1"/>
          <a:lstStyle/>
          <a:p>
            <a:endParaRPr lang="zh-CN" altLang="en-US"/>
          </a:p>
        </p:txBody>
      </p:sp>
      <p:sp>
        <p:nvSpPr>
          <p:cNvPr id="14" name="文本框 25"/>
          <p:cNvSpPr txBox="1"/>
          <p:nvPr/>
        </p:nvSpPr>
        <p:spPr>
          <a:xfrm>
            <a:off x="843822" y="2135134"/>
            <a:ext cx="437940" cy="584775"/>
          </a:xfrm>
          <a:prstGeom prst="rect">
            <a:avLst/>
          </a:prstGeom>
          <a:noFill/>
        </p:spPr>
        <p:txBody>
          <a:bodyPr wrap="none" rtlCol="0">
            <a:spAutoFit/>
          </a:bodyPr>
          <a:lstStyle/>
          <a:p>
            <a:pPr algn="ctr"/>
            <a:r>
              <a:rPr lang="en-US" altLang="zh-CN" sz="3200" b="1" dirty="0" smtClean="0">
                <a:solidFill>
                  <a:srgbClr val="F83003"/>
                </a:solidFill>
                <a:latin typeface="微软雅黑" panose="020B0503020204020204" pitchFamily="34" charset="-122"/>
                <a:ea typeface="微软雅黑" panose="020B0503020204020204" pitchFamily="34" charset="-122"/>
              </a:rPr>
              <a:t>1</a:t>
            </a:r>
            <a:endParaRPr lang="zh-CN" altLang="en-US" dirty="0" smtClean="0">
              <a:solidFill>
                <a:srgbClr val="F83003"/>
              </a:solidFill>
              <a:latin typeface="微软雅黑" panose="020B0503020204020204" pitchFamily="34" charset="-122"/>
              <a:ea typeface="微软雅黑" panose="020B0503020204020204" pitchFamily="34" charset="-122"/>
            </a:endParaRPr>
          </a:p>
        </p:txBody>
      </p:sp>
      <p:sp>
        <p:nvSpPr>
          <p:cNvPr id="15" name="文本框 26"/>
          <p:cNvSpPr txBox="1"/>
          <p:nvPr/>
        </p:nvSpPr>
        <p:spPr>
          <a:xfrm>
            <a:off x="873914" y="4149267"/>
            <a:ext cx="437940" cy="584775"/>
          </a:xfrm>
          <a:prstGeom prst="rect">
            <a:avLst/>
          </a:prstGeom>
          <a:noFill/>
        </p:spPr>
        <p:txBody>
          <a:bodyPr wrap="none" rtlCol="0">
            <a:spAutoFit/>
          </a:bodyPr>
          <a:lstStyle/>
          <a:p>
            <a:pPr algn="ctr"/>
            <a:r>
              <a:rPr lang="en-US" altLang="zh-CN" sz="3200" b="1" dirty="0" smtClean="0">
                <a:solidFill>
                  <a:srgbClr val="EBAC07"/>
                </a:solidFill>
                <a:latin typeface="微软雅黑" panose="020B0503020204020204" pitchFamily="34" charset="-122"/>
                <a:ea typeface="微软雅黑" panose="020B0503020204020204" pitchFamily="34" charset="-122"/>
              </a:rPr>
              <a:t>2</a:t>
            </a:r>
            <a:endParaRPr lang="zh-CN" altLang="en-US" dirty="0" smtClean="0">
              <a:solidFill>
                <a:srgbClr val="EBAC07"/>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7467889" y="1124733"/>
            <a:ext cx="965200" cy="1300163"/>
            <a:chOff x="9810838" y="1479618"/>
            <a:chExt cx="965200" cy="1300163"/>
          </a:xfrm>
        </p:grpSpPr>
        <p:sp>
          <p:nvSpPr>
            <p:cNvPr id="7" name="Freeform 10"/>
            <p:cNvSpPr>
              <a:spLocks noEditPoints="1"/>
            </p:cNvSpPr>
            <p:nvPr/>
          </p:nvSpPr>
          <p:spPr bwMode="auto">
            <a:xfrm>
              <a:off x="9810838" y="1479618"/>
              <a:ext cx="965200" cy="1300163"/>
            </a:xfrm>
            <a:custGeom>
              <a:avLst/>
              <a:gdLst>
                <a:gd name="T0" fmla="*/ 55 w 109"/>
                <a:gd name="T1" fmla="*/ 0 h 145"/>
                <a:gd name="T2" fmla="*/ 0 w 109"/>
                <a:gd name="T3" fmla="*/ 54 h 145"/>
                <a:gd name="T4" fmla="*/ 55 w 109"/>
                <a:gd name="T5" fmla="*/ 145 h 145"/>
                <a:gd name="T6" fmla="*/ 109 w 109"/>
                <a:gd name="T7" fmla="*/ 54 h 145"/>
                <a:gd name="T8" fmla="*/ 55 w 109"/>
                <a:gd name="T9" fmla="*/ 0 h 145"/>
                <a:gd name="T10" fmla="*/ 55 w 109"/>
                <a:gd name="T11" fmla="*/ 97 h 145"/>
                <a:gd name="T12" fmla="*/ 10 w 109"/>
                <a:gd name="T13" fmla="*/ 53 h 145"/>
                <a:gd name="T14" fmla="*/ 55 w 109"/>
                <a:gd name="T15" fmla="*/ 8 h 145"/>
                <a:gd name="T16" fmla="*/ 99 w 109"/>
                <a:gd name="T17" fmla="*/ 53 h 145"/>
                <a:gd name="T18" fmla="*/ 55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5" y="0"/>
                  </a:moveTo>
                  <a:cubicBezTo>
                    <a:pt x="25" y="0"/>
                    <a:pt x="0" y="24"/>
                    <a:pt x="0" y="54"/>
                  </a:cubicBezTo>
                  <a:cubicBezTo>
                    <a:pt x="0" y="99"/>
                    <a:pt x="55" y="145"/>
                    <a:pt x="55" y="145"/>
                  </a:cubicBezTo>
                  <a:cubicBezTo>
                    <a:pt x="55" y="145"/>
                    <a:pt x="109" y="99"/>
                    <a:pt x="109" y="54"/>
                  </a:cubicBezTo>
                  <a:cubicBezTo>
                    <a:pt x="109" y="24"/>
                    <a:pt x="85" y="0"/>
                    <a:pt x="55" y="0"/>
                  </a:cubicBezTo>
                  <a:close/>
                  <a:moveTo>
                    <a:pt x="55" y="97"/>
                  </a:moveTo>
                  <a:cubicBezTo>
                    <a:pt x="30" y="97"/>
                    <a:pt x="10" y="77"/>
                    <a:pt x="10" y="53"/>
                  </a:cubicBezTo>
                  <a:cubicBezTo>
                    <a:pt x="10" y="28"/>
                    <a:pt x="30" y="8"/>
                    <a:pt x="55" y="8"/>
                  </a:cubicBezTo>
                  <a:cubicBezTo>
                    <a:pt x="79" y="8"/>
                    <a:pt x="99" y="28"/>
                    <a:pt x="99" y="53"/>
                  </a:cubicBezTo>
                  <a:cubicBezTo>
                    <a:pt x="99" y="77"/>
                    <a:pt x="79" y="97"/>
                    <a:pt x="55" y="97"/>
                  </a:cubicBezTo>
                  <a:close/>
                </a:path>
              </a:pathLst>
            </a:custGeom>
            <a:solidFill>
              <a:srgbClr val="A2B932"/>
            </a:solidFill>
            <a:ln>
              <a:noFill/>
            </a:ln>
          </p:spPr>
          <p:txBody>
            <a:bodyPr vert="horz" wrap="square" lIns="91440" tIns="45720" rIns="91440" bIns="45720" numCol="1" anchor="t" anchorCtr="0" compatLnSpc="1"/>
            <a:lstStyle/>
            <a:p>
              <a:endParaRPr lang="zh-CN" altLang="en-US"/>
            </a:p>
          </p:txBody>
        </p:sp>
        <p:sp>
          <p:nvSpPr>
            <p:cNvPr id="16" name="文本框 27"/>
            <p:cNvSpPr txBox="1"/>
            <p:nvPr/>
          </p:nvSpPr>
          <p:spPr>
            <a:xfrm>
              <a:off x="10074468" y="1681230"/>
              <a:ext cx="437940" cy="584775"/>
            </a:xfrm>
            <a:prstGeom prst="rect">
              <a:avLst/>
            </a:prstGeom>
            <a:noFill/>
          </p:spPr>
          <p:txBody>
            <a:bodyPr wrap="none" rtlCol="0">
              <a:spAutoFit/>
            </a:bodyPr>
            <a:lstStyle/>
            <a:p>
              <a:pPr algn="ctr"/>
              <a:r>
                <a:rPr lang="en-US" altLang="zh-CN" sz="3200" b="1" dirty="0" smtClean="0">
                  <a:solidFill>
                    <a:srgbClr val="A2B932"/>
                  </a:solidFill>
                  <a:latin typeface="微软雅黑" panose="020B0503020204020204" pitchFamily="34" charset="-122"/>
                  <a:ea typeface="微软雅黑" panose="020B0503020204020204" pitchFamily="34" charset="-122"/>
                </a:rPr>
                <a:t>3</a:t>
              </a:r>
              <a:endParaRPr lang="zh-CN" altLang="en-US" dirty="0" smtClean="0">
                <a:solidFill>
                  <a:srgbClr val="A2B932"/>
                </a:solidFill>
                <a:latin typeface="微软雅黑" panose="020B0503020204020204" pitchFamily="34" charset="-122"/>
                <a:ea typeface="微软雅黑" panose="020B0503020204020204" pitchFamily="34" charset="-122"/>
              </a:endParaRPr>
            </a:p>
          </p:txBody>
        </p:sp>
      </p:grpSp>
      <p:sp>
        <p:nvSpPr>
          <p:cNvPr id="18" name="文本框 29"/>
          <p:cNvSpPr txBox="1"/>
          <p:nvPr/>
        </p:nvSpPr>
        <p:spPr>
          <a:xfrm>
            <a:off x="699135" y="3189605"/>
            <a:ext cx="1274445" cy="553085"/>
          </a:xfrm>
          <a:prstGeom prst="rect">
            <a:avLst/>
          </a:prstGeom>
          <a:noFill/>
        </p:spPr>
        <p:txBody>
          <a:bodyPr wrap="square" rtlCol="0">
            <a:spAutoFit/>
          </a:body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含义</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20" name="文本框 31"/>
          <p:cNvSpPr txBox="1"/>
          <p:nvPr/>
        </p:nvSpPr>
        <p:spPr>
          <a:xfrm>
            <a:off x="195177" y="5373097"/>
            <a:ext cx="2166286" cy="553085"/>
          </a:xfrm>
          <a:prstGeom prst="rect">
            <a:avLst/>
          </a:prstGeom>
          <a:noFill/>
        </p:spPr>
        <p:txBody>
          <a:bodyPr wrap="square" rtlCol="0">
            <a:spAutoFit/>
          </a:body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教师职务系列</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24" name="文本框 32"/>
          <p:cNvSpPr txBox="1"/>
          <p:nvPr/>
        </p:nvSpPr>
        <p:spPr>
          <a:xfrm>
            <a:off x="8619439" y="1700354"/>
            <a:ext cx="2402545" cy="553085"/>
          </a:xfrm>
          <a:prstGeom prst="rect">
            <a:avLst/>
          </a:prstGeom>
          <a:noFill/>
        </p:spPr>
        <p:txBody>
          <a:bodyPr wrap="square" rtlCol="0">
            <a:spAutoFit/>
          </a:body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任职条件</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25" name="Rectangle 23"/>
          <p:cNvSpPr>
            <a:spLocks noChangeArrowheads="1"/>
          </p:cNvSpPr>
          <p:nvPr/>
        </p:nvSpPr>
        <p:spPr bwMode="auto">
          <a:xfrm>
            <a:off x="8259146" y="5084907"/>
            <a:ext cx="3976033" cy="76200"/>
          </a:xfrm>
          <a:prstGeom prst="rect">
            <a:avLst/>
          </a:prstGeom>
          <a:solidFill>
            <a:srgbClr val="A2B932"/>
          </a:solidFill>
          <a:ln>
            <a:noFill/>
          </a:ln>
        </p:spPr>
        <p:txBody>
          <a:bodyPr vert="horz" wrap="square" lIns="91440" tIns="45720" rIns="91440" bIns="45720" numCol="1" anchor="t" anchorCtr="0" compatLnSpc="1"/>
          <a:lstStyle/>
          <a:p>
            <a:endParaRPr lang="zh-CN" altLang="en-US"/>
          </a:p>
        </p:txBody>
      </p:sp>
      <p:cxnSp>
        <p:nvCxnSpPr>
          <p:cNvPr id="26" name="直接连接符 25"/>
          <p:cNvCxnSpPr/>
          <p:nvPr/>
        </p:nvCxnSpPr>
        <p:spPr>
          <a:xfrm>
            <a:off x="7282666" y="2173869"/>
            <a:ext cx="0" cy="4392493"/>
          </a:xfrm>
          <a:prstGeom prst="line">
            <a:avLst/>
          </a:prstGeom>
          <a:ln w="12700">
            <a:solidFill>
              <a:srgbClr val="7F9E1A"/>
            </a:solidFill>
            <a:prstDash val="dash"/>
          </a:ln>
        </p:spPr>
        <p:style>
          <a:lnRef idx="1">
            <a:schemeClr val="accent1"/>
          </a:lnRef>
          <a:fillRef idx="0">
            <a:schemeClr val="accent1"/>
          </a:fillRef>
          <a:effectRef idx="0">
            <a:schemeClr val="accent1"/>
          </a:effectRef>
          <a:fontRef idx="minor">
            <a:schemeClr val="tx1"/>
          </a:fontRef>
        </p:style>
      </p:cxnSp>
      <p:sp>
        <p:nvSpPr>
          <p:cNvPr id="4" name="TextBox 8"/>
          <p:cNvSpPr txBox="1"/>
          <p:nvPr/>
        </p:nvSpPr>
        <p:spPr>
          <a:xfrm>
            <a:off x="266700" y="908685"/>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二、教师职务制度</a:t>
            </a:r>
            <a:endParaRPr lang="zh-CN" altLang="en-US" sz="2800" dirty="0">
              <a:solidFill>
                <a:srgbClr val="5F5E5C"/>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7366289" y="5156983"/>
            <a:ext cx="965200" cy="1300163"/>
            <a:chOff x="9810838" y="1479618"/>
            <a:chExt cx="965200" cy="1300163"/>
          </a:xfrm>
        </p:grpSpPr>
        <p:sp>
          <p:nvSpPr>
            <p:cNvPr id="6" name="Freeform 10"/>
            <p:cNvSpPr>
              <a:spLocks noEditPoints="1"/>
            </p:cNvSpPr>
            <p:nvPr/>
          </p:nvSpPr>
          <p:spPr bwMode="auto">
            <a:xfrm>
              <a:off x="9810838" y="1479618"/>
              <a:ext cx="965200" cy="1300163"/>
            </a:xfrm>
            <a:custGeom>
              <a:avLst/>
              <a:gdLst>
                <a:gd name="T0" fmla="*/ 55 w 109"/>
                <a:gd name="T1" fmla="*/ 0 h 145"/>
                <a:gd name="T2" fmla="*/ 0 w 109"/>
                <a:gd name="T3" fmla="*/ 54 h 145"/>
                <a:gd name="T4" fmla="*/ 55 w 109"/>
                <a:gd name="T5" fmla="*/ 145 h 145"/>
                <a:gd name="T6" fmla="*/ 109 w 109"/>
                <a:gd name="T7" fmla="*/ 54 h 145"/>
                <a:gd name="T8" fmla="*/ 55 w 109"/>
                <a:gd name="T9" fmla="*/ 0 h 145"/>
                <a:gd name="T10" fmla="*/ 55 w 109"/>
                <a:gd name="T11" fmla="*/ 97 h 145"/>
                <a:gd name="T12" fmla="*/ 10 w 109"/>
                <a:gd name="T13" fmla="*/ 53 h 145"/>
                <a:gd name="T14" fmla="*/ 55 w 109"/>
                <a:gd name="T15" fmla="*/ 8 h 145"/>
                <a:gd name="T16" fmla="*/ 99 w 109"/>
                <a:gd name="T17" fmla="*/ 53 h 145"/>
                <a:gd name="T18" fmla="*/ 55 w 109"/>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45">
                  <a:moveTo>
                    <a:pt x="55" y="0"/>
                  </a:moveTo>
                  <a:cubicBezTo>
                    <a:pt x="25" y="0"/>
                    <a:pt x="0" y="24"/>
                    <a:pt x="0" y="54"/>
                  </a:cubicBezTo>
                  <a:cubicBezTo>
                    <a:pt x="0" y="99"/>
                    <a:pt x="55" y="145"/>
                    <a:pt x="55" y="145"/>
                  </a:cubicBezTo>
                  <a:cubicBezTo>
                    <a:pt x="55" y="145"/>
                    <a:pt x="109" y="99"/>
                    <a:pt x="109" y="54"/>
                  </a:cubicBezTo>
                  <a:cubicBezTo>
                    <a:pt x="109" y="24"/>
                    <a:pt x="85" y="0"/>
                    <a:pt x="55" y="0"/>
                  </a:cubicBezTo>
                  <a:close/>
                  <a:moveTo>
                    <a:pt x="55" y="97"/>
                  </a:moveTo>
                  <a:cubicBezTo>
                    <a:pt x="30" y="97"/>
                    <a:pt x="10" y="77"/>
                    <a:pt x="10" y="53"/>
                  </a:cubicBezTo>
                  <a:cubicBezTo>
                    <a:pt x="10" y="28"/>
                    <a:pt x="30" y="8"/>
                    <a:pt x="55" y="8"/>
                  </a:cubicBezTo>
                  <a:cubicBezTo>
                    <a:pt x="79" y="8"/>
                    <a:pt x="99" y="28"/>
                    <a:pt x="99" y="53"/>
                  </a:cubicBezTo>
                  <a:cubicBezTo>
                    <a:pt x="99" y="77"/>
                    <a:pt x="79" y="97"/>
                    <a:pt x="55" y="97"/>
                  </a:cubicBezTo>
                  <a:close/>
                </a:path>
              </a:pathLst>
            </a:custGeom>
            <a:solidFill>
              <a:srgbClr val="00B0F0"/>
            </a:solidFill>
            <a:ln>
              <a:noFill/>
            </a:ln>
          </p:spPr>
          <p:txBody>
            <a:bodyPr vert="horz" wrap="square" lIns="91440" tIns="45720" rIns="91440" bIns="45720" numCol="1" anchor="t" anchorCtr="0" compatLnSpc="1"/>
            <a:p>
              <a:endParaRPr lang="zh-CN" altLang="en-US"/>
            </a:p>
          </p:txBody>
        </p:sp>
        <p:sp>
          <p:nvSpPr>
            <p:cNvPr id="10" name="文本框 27"/>
            <p:cNvSpPr txBox="1"/>
            <p:nvPr/>
          </p:nvSpPr>
          <p:spPr>
            <a:xfrm>
              <a:off x="10135006" y="1681230"/>
              <a:ext cx="316865" cy="368300"/>
            </a:xfrm>
            <a:prstGeom prst="rect">
              <a:avLst/>
            </a:prstGeom>
            <a:noFill/>
          </p:spPr>
          <p:txBody>
            <a:bodyPr wrap="none" rtlCol="0">
              <a:spAutoFit/>
            </a:bodyPr>
            <a:p>
              <a:pPr algn="ctr"/>
              <a:r>
                <a:rPr lang="en-US" altLang="zh-CN" dirty="0" smtClean="0">
                  <a:solidFill>
                    <a:srgbClr val="A2B932"/>
                  </a:solidFill>
                  <a:latin typeface="微软雅黑" panose="020B0503020204020204" pitchFamily="34" charset="-122"/>
                  <a:ea typeface="微软雅黑" panose="020B0503020204020204" pitchFamily="34" charset="-122"/>
                </a:rPr>
                <a:t>4</a:t>
              </a:r>
              <a:endParaRPr lang="en-US" altLang="zh-CN" dirty="0" smtClean="0">
                <a:solidFill>
                  <a:srgbClr val="A2B932"/>
                </a:solidFill>
                <a:latin typeface="微软雅黑" panose="020B0503020204020204" pitchFamily="34" charset="-122"/>
                <a:ea typeface="微软雅黑" panose="020B0503020204020204" pitchFamily="34" charset="-122"/>
              </a:endParaRPr>
            </a:p>
          </p:txBody>
        </p:sp>
      </p:grpSp>
      <p:sp>
        <p:nvSpPr>
          <p:cNvPr id="11" name="文本框 32"/>
          <p:cNvSpPr txBox="1"/>
          <p:nvPr/>
        </p:nvSpPr>
        <p:spPr>
          <a:xfrm>
            <a:off x="8535619" y="5168724"/>
            <a:ext cx="2402545" cy="553085"/>
          </a:xfrm>
          <a:prstGeom prst="rect">
            <a:avLst/>
          </a:prstGeom>
          <a:noFill/>
        </p:spPr>
        <p:txBody>
          <a:bodyPr wrap="square" rtlCol="0">
            <a:spAutoFit/>
          </a:bodyPr>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职务评审</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sp>
        <p:nvSpPr>
          <p:cNvPr id="17" name="矩形 16"/>
          <p:cNvSpPr/>
          <p:nvPr/>
        </p:nvSpPr>
        <p:spPr>
          <a:xfrm>
            <a:off x="8403590" y="5661025"/>
            <a:ext cx="3781425" cy="1170305"/>
          </a:xfrm>
          <a:prstGeom prst="rect">
            <a:avLst/>
          </a:prstGeom>
          <a:noFill/>
        </p:spPr>
        <p:txBody>
          <a:bodyPr wrap="square" rtlCol="0">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各级各类教师职务评审按照个人申报、考核推荐、专家评审基本程序进行。</a:t>
            </a:r>
            <a:endParaRPr lang="zh-CN" altLang="en-US"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702494" y="2996952"/>
            <a:ext cx="6455278" cy="3312368"/>
            <a:chOff x="660434" y="1541053"/>
            <a:chExt cx="8251921" cy="4234272"/>
          </a:xfrm>
        </p:grpSpPr>
        <p:grpSp>
          <p:nvGrpSpPr>
            <p:cNvPr id="6" name="组合 100"/>
            <p:cNvGrpSpPr/>
            <p:nvPr/>
          </p:nvGrpSpPr>
          <p:grpSpPr bwMode="auto">
            <a:xfrm>
              <a:off x="660434" y="1653628"/>
              <a:ext cx="2117815" cy="4121697"/>
              <a:chOff x="2450515" y="1742528"/>
              <a:chExt cx="1840603" cy="4121697"/>
            </a:xfrm>
          </p:grpSpPr>
          <p:sp>
            <p:nvSpPr>
              <p:cNvPr id="26" name="AutoShape 2"/>
              <p:cNvSpPr>
                <a:spLocks noChangeArrowheads="1"/>
              </p:cNvSpPr>
              <p:nvPr/>
            </p:nvSpPr>
            <p:spPr bwMode="auto">
              <a:xfrm>
                <a:off x="2450515" y="1742528"/>
                <a:ext cx="1840603" cy="2302078"/>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dirty="0">
                    <a:solidFill>
                      <a:srgbClr val="5F5E5C"/>
                    </a:solidFill>
                    <a:latin typeface="微软雅黑" panose="020B0503020204020204" pitchFamily="34" charset="-122"/>
                    <a:ea typeface="微软雅黑" panose="020B0503020204020204" pitchFamily="34" charset="-122"/>
                  </a:rPr>
                  <a:t>即用人单位面向社会公开、择优选择具有教师资格的应聘人员</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27" name="Freeform 7"/>
              <p:cNvSpPr/>
              <p:nvPr/>
            </p:nvSpPr>
            <p:spPr bwMode="auto">
              <a:xfrm>
                <a:off x="2995469" y="5534025"/>
                <a:ext cx="1134117"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E49302">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8" name="Oval 8"/>
              <p:cNvSpPr>
                <a:spLocks noChangeArrowheads="1"/>
              </p:cNvSpPr>
              <p:nvPr/>
            </p:nvSpPr>
            <p:spPr bwMode="auto">
              <a:xfrm>
                <a:off x="3035478" y="4381500"/>
                <a:ext cx="1087208" cy="1131887"/>
              </a:xfrm>
              <a:prstGeom prst="ellipse">
                <a:avLst/>
              </a:prstGeom>
              <a:solidFill>
                <a:srgbClr val="E49302"/>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9" name="Freeform 9"/>
              <p:cNvSpPr/>
              <p:nvPr/>
            </p:nvSpPr>
            <p:spPr bwMode="auto">
              <a:xfrm>
                <a:off x="3035480" y="4411663"/>
                <a:ext cx="1044436" cy="503237"/>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0" name="Rectangle 24"/>
              <p:cNvSpPr>
                <a:spLocks noChangeArrowheads="1"/>
              </p:cNvSpPr>
              <p:nvPr/>
            </p:nvSpPr>
            <p:spPr bwMode="auto">
              <a:xfrm>
                <a:off x="3239794" y="4575572"/>
                <a:ext cx="711126" cy="82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1</a:t>
                </a:r>
                <a:endPar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招聘</a:t>
                </a:r>
                <a:endPar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7" name="组合 106"/>
            <p:cNvGrpSpPr/>
            <p:nvPr/>
          </p:nvGrpSpPr>
          <p:grpSpPr bwMode="auto">
            <a:xfrm>
              <a:off x="3000375" y="1651193"/>
              <a:ext cx="1793933" cy="4124132"/>
              <a:chOff x="4460874" y="1740093"/>
              <a:chExt cx="1433558" cy="4124132"/>
            </a:xfrm>
          </p:grpSpPr>
          <p:sp>
            <p:nvSpPr>
              <p:cNvPr id="21" name="AutoShape 3"/>
              <p:cNvSpPr>
                <a:spLocks noChangeArrowheads="1"/>
              </p:cNvSpPr>
              <p:nvPr/>
            </p:nvSpPr>
            <p:spPr bwMode="auto">
              <a:xfrm>
                <a:off x="4460874" y="1740093"/>
                <a:ext cx="1433558" cy="2304514"/>
              </a:xfrm>
              <a:prstGeom prst="downArrowCallout">
                <a:avLst>
                  <a:gd name="adj1" fmla="val 49880"/>
                  <a:gd name="adj2" fmla="val 24940"/>
                  <a:gd name="adj3" fmla="val 15258"/>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即聘任期满后，聘任单位与教师继续签订聘任合同。</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22" name="Freeform 10"/>
              <p:cNvSpPr/>
              <p:nvPr/>
            </p:nvSpPr>
            <p:spPr bwMode="auto">
              <a:xfrm>
                <a:off x="4619449" y="5534025"/>
                <a:ext cx="1134124"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F68426">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3" name="Oval 11"/>
              <p:cNvSpPr>
                <a:spLocks noChangeArrowheads="1"/>
              </p:cNvSpPr>
              <p:nvPr/>
            </p:nvSpPr>
            <p:spPr bwMode="auto">
              <a:xfrm>
                <a:off x="4691738" y="4381500"/>
                <a:ext cx="988691" cy="1131887"/>
              </a:xfrm>
              <a:prstGeom prst="ellipse">
                <a:avLst/>
              </a:prstGeom>
              <a:solidFill>
                <a:srgbClr val="F68426"/>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4" name="Freeform 12"/>
              <p:cNvSpPr/>
              <p:nvPr/>
            </p:nvSpPr>
            <p:spPr bwMode="auto">
              <a:xfrm>
                <a:off x="4658775" y="4411663"/>
                <a:ext cx="1045322" cy="503237"/>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5" name="Rectangle 25"/>
              <p:cNvSpPr>
                <a:spLocks noChangeArrowheads="1"/>
              </p:cNvSpPr>
              <p:nvPr/>
            </p:nvSpPr>
            <p:spPr bwMode="auto">
              <a:xfrm>
                <a:off x="4970113" y="4575572"/>
                <a:ext cx="653858" cy="82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2</a:t>
                </a:r>
                <a:endParaRPr kumimoji="0" lang="en-US" altLang="zh-CN"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续聘</a:t>
                </a:r>
                <a:endParaRPr kumimoji="0" lang="zh-CN" altLang="en-US"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8" name="AutoShape 4"/>
            <p:cNvSpPr>
              <a:spLocks noChangeArrowheads="1"/>
            </p:cNvSpPr>
            <p:nvPr/>
          </p:nvSpPr>
          <p:spPr bwMode="auto">
            <a:xfrm>
              <a:off x="4944767" y="1653072"/>
              <a:ext cx="1727370" cy="2302890"/>
            </a:xfrm>
            <a:prstGeom prst="downArrowCallout">
              <a:avLst>
                <a:gd name="adj1" fmla="val 49880"/>
                <a:gd name="adj2" fmla="val 24940"/>
                <a:gd name="adj3" fmla="val 12664"/>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9" name="Freeform 13"/>
            <p:cNvSpPr/>
            <p:nvPr/>
          </p:nvSpPr>
          <p:spPr bwMode="auto">
            <a:xfrm>
              <a:off x="5097463" y="5445125"/>
              <a:ext cx="1133475"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7BC143">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0" name="Oval 14"/>
            <p:cNvSpPr>
              <a:spLocks noChangeArrowheads="1"/>
            </p:cNvSpPr>
            <p:nvPr/>
          </p:nvSpPr>
          <p:spPr bwMode="auto">
            <a:xfrm>
              <a:off x="5095875" y="4292600"/>
              <a:ext cx="1128713" cy="1131888"/>
            </a:xfrm>
            <a:prstGeom prst="ellipse">
              <a:avLst/>
            </a:prstGeom>
            <a:solidFill>
              <a:srgbClr val="7BC14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1" name="Freeform 15"/>
            <p:cNvSpPr/>
            <p:nvPr/>
          </p:nvSpPr>
          <p:spPr bwMode="auto">
            <a:xfrm>
              <a:off x="5137150" y="4322763"/>
              <a:ext cx="1044575" cy="503237"/>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2" name="Rectangle 26"/>
            <p:cNvSpPr>
              <a:spLocks noChangeArrowheads="1"/>
            </p:cNvSpPr>
            <p:nvPr/>
          </p:nvSpPr>
          <p:spPr bwMode="auto">
            <a:xfrm>
              <a:off x="5334638" y="4486671"/>
              <a:ext cx="818228" cy="82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3</a:t>
              </a:r>
              <a:endParaRPr lang="en-US" altLang="zh-CN" b="1" dirty="0" smtClean="0">
                <a:solidFill>
                  <a:srgbClr val="FFFFFF"/>
                </a:solidFill>
                <a:latin typeface="微软雅黑" panose="020B0503020204020204" pitchFamily="34" charset="-122"/>
                <a:ea typeface="微软雅黑" panose="020B0503020204020204" pitchFamily="34" charset="-122"/>
              </a:endParaRPr>
            </a:p>
            <a:p>
              <a:pPr algn="ctr"/>
              <a:r>
                <a:rPr lang="en-US" altLang="zh-CN" b="1" dirty="0" smtClean="0">
                  <a:solidFill>
                    <a:srgbClr val="FFFFFF"/>
                  </a:solidFill>
                  <a:latin typeface="微软雅黑" panose="020B0503020204020204" pitchFamily="34" charset="-122"/>
                  <a:ea typeface="微软雅黑" panose="020B0503020204020204" pitchFamily="34" charset="-122"/>
                </a:rPr>
                <a:t>解聘</a:t>
              </a:r>
              <a:endParaRPr lang="en-US" altLang="zh-CN" b="1" dirty="0" smtClean="0">
                <a:solidFill>
                  <a:srgbClr val="FFFFFF"/>
                </a:solidFill>
                <a:latin typeface="微软雅黑" panose="020B0503020204020204" pitchFamily="34" charset="-122"/>
                <a:ea typeface="微软雅黑" panose="020B0503020204020204" pitchFamily="34" charset="-122"/>
              </a:endParaRPr>
            </a:p>
          </p:txBody>
        </p:sp>
        <p:sp>
          <p:nvSpPr>
            <p:cNvPr id="13" name="AutoShape 5"/>
            <p:cNvSpPr>
              <a:spLocks noChangeArrowheads="1"/>
            </p:cNvSpPr>
            <p:nvPr/>
          </p:nvSpPr>
          <p:spPr bwMode="auto">
            <a:xfrm>
              <a:off x="6888059" y="1607615"/>
              <a:ext cx="2012289" cy="2348347"/>
            </a:xfrm>
            <a:prstGeom prst="downArrowCallout">
              <a:avLst>
                <a:gd name="adj1" fmla="val 49880"/>
                <a:gd name="adj2" fmla="val 24940"/>
                <a:gd name="adj3" fmla="val 15256"/>
                <a:gd name="adj4" fmla="val 88880"/>
              </a:avLst>
            </a:prstGeom>
            <a:gradFill rotWithShape="1">
              <a:gsLst>
                <a:gs pos="0">
                  <a:srgbClr val="FFFFFF"/>
                </a:gs>
                <a:gs pos="100000">
                  <a:srgbClr val="D8D8D8"/>
                </a:gs>
              </a:gsLst>
              <a:lin ang="5400000" scaled="1"/>
            </a:gradFill>
            <a:ln>
              <a:noFill/>
            </a:ln>
            <a:effectLst>
              <a:prstShdw prst="shdw17" dist="17961" dir="13500000">
                <a:srgbClr val="999999"/>
              </a:prst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742950" lvl="1" indent="-285750"/>
              <a:endParaRPr lang="zh-CN" altLang="en-US" sz="1100" b="0">
                <a:solidFill>
                  <a:srgbClr val="5F5F5F"/>
                </a:solidFill>
                <a:latin typeface="微软雅黑" panose="020B0503020204020204" pitchFamily="34" charset="-122"/>
                <a:ea typeface="微软雅黑" panose="020B0503020204020204" pitchFamily="34" charset="-122"/>
              </a:endParaRPr>
            </a:p>
          </p:txBody>
        </p:sp>
        <p:sp>
          <p:nvSpPr>
            <p:cNvPr id="14" name="Freeform 16"/>
            <p:cNvSpPr/>
            <p:nvPr/>
          </p:nvSpPr>
          <p:spPr bwMode="auto">
            <a:xfrm>
              <a:off x="7080250" y="5445125"/>
              <a:ext cx="1422400" cy="330200"/>
            </a:xfrm>
            <a:custGeom>
              <a:avLst/>
              <a:gdLst>
                <a:gd name="T0" fmla="*/ 563 w 1126"/>
                <a:gd name="T1" fmla="*/ 0 h 327"/>
                <a:gd name="T2" fmla="*/ 0 w 1126"/>
                <a:gd name="T3" fmla="*/ 327 h 327"/>
                <a:gd name="T4" fmla="*/ 1126 w 1126"/>
                <a:gd name="T5" fmla="*/ 327 h 327"/>
                <a:gd name="T6" fmla="*/ 563 w 1126"/>
                <a:gd name="T7" fmla="*/ 0 h 327"/>
                <a:gd name="T8" fmla="*/ 0 60000 65536"/>
                <a:gd name="T9" fmla="*/ 0 60000 65536"/>
                <a:gd name="T10" fmla="*/ 0 60000 65536"/>
                <a:gd name="T11" fmla="*/ 0 60000 65536"/>
                <a:gd name="T12" fmla="*/ 0 w 1126"/>
                <a:gd name="T13" fmla="*/ 0 h 327"/>
                <a:gd name="T14" fmla="*/ 1126 w 1126"/>
                <a:gd name="T15" fmla="*/ 327 h 327"/>
              </a:gdLst>
              <a:ahLst/>
              <a:cxnLst>
                <a:cxn ang="T8">
                  <a:pos x="T0" y="T1"/>
                </a:cxn>
                <a:cxn ang="T9">
                  <a:pos x="T2" y="T3"/>
                </a:cxn>
                <a:cxn ang="T10">
                  <a:pos x="T4" y="T5"/>
                </a:cxn>
                <a:cxn ang="T11">
                  <a:pos x="T6" y="T7"/>
                </a:cxn>
              </a:cxnLst>
              <a:rect l="T12" t="T13" r="T14" b="T15"/>
              <a:pathLst>
                <a:path w="1126" h="327">
                  <a:moveTo>
                    <a:pt x="563" y="0"/>
                  </a:moveTo>
                  <a:cubicBezTo>
                    <a:pt x="322" y="0"/>
                    <a:pt x="112" y="132"/>
                    <a:pt x="0" y="327"/>
                  </a:cubicBezTo>
                  <a:cubicBezTo>
                    <a:pt x="1126" y="327"/>
                    <a:pt x="1126" y="327"/>
                    <a:pt x="1126" y="327"/>
                  </a:cubicBezTo>
                  <a:cubicBezTo>
                    <a:pt x="1014" y="132"/>
                    <a:pt x="804" y="0"/>
                    <a:pt x="563" y="0"/>
                  </a:cubicBezTo>
                  <a:close/>
                </a:path>
              </a:pathLst>
            </a:custGeom>
            <a:gradFill rotWithShape="1">
              <a:gsLst>
                <a:gs pos="0">
                  <a:srgbClr val="00B0F0">
                    <a:alpha val="70000"/>
                  </a:srgbClr>
                </a:gs>
                <a:gs pos="100000">
                  <a:srgbClr val="800000">
                    <a:alpha val="0"/>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5" name="Oval 17"/>
            <p:cNvSpPr>
              <a:spLocks noChangeArrowheads="1"/>
            </p:cNvSpPr>
            <p:nvPr/>
          </p:nvSpPr>
          <p:spPr bwMode="auto">
            <a:xfrm>
              <a:off x="7405451" y="4292600"/>
              <a:ext cx="1171069" cy="1131887"/>
            </a:xfrm>
            <a:prstGeom prst="ellipse">
              <a:avLst/>
            </a:prstGeom>
            <a:solidFill>
              <a:srgbClr val="00B0F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6" name="Freeform 18"/>
            <p:cNvSpPr/>
            <p:nvPr/>
          </p:nvSpPr>
          <p:spPr bwMode="auto">
            <a:xfrm>
              <a:off x="7601080" y="4311399"/>
              <a:ext cx="1311275" cy="503237"/>
            </a:xfrm>
            <a:custGeom>
              <a:avLst/>
              <a:gdLst>
                <a:gd name="T0" fmla="*/ 1038 w 1038"/>
                <a:gd name="T1" fmla="*/ 499 h 499"/>
                <a:gd name="T2" fmla="*/ 519 w 1038"/>
                <a:gd name="T3" fmla="*/ 0 h 499"/>
                <a:gd name="T4" fmla="*/ 0 w 1038"/>
                <a:gd name="T5" fmla="*/ 499 h 499"/>
                <a:gd name="T6" fmla="*/ 519 w 1038"/>
                <a:gd name="T7" fmla="*/ 360 h 499"/>
                <a:gd name="T8" fmla="*/ 1038 w 1038"/>
                <a:gd name="T9" fmla="*/ 499 h 499"/>
                <a:gd name="T10" fmla="*/ 0 60000 65536"/>
                <a:gd name="T11" fmla="*/ 0 60000 65536"/>
                <a:gd name="T12" fmla="*/ 0 60000 65536"/>
                <a:gd name="T13" fmla="*/ 0 60000 65536"/>
                <a:gd name="T14" fmla="*/ 0 60000 65536"/>
                <a:gd name="T15" fmla="*/ 0 w 1038"/>
                <a:gd name="T16" fmla="*/ 0 h 499"/>
                <a:gd name="T17" fmla="*/ 1038 w 1038"/>
                <a:gd name="T18" fmla="*/ 499 h 499"/>
              </a:gdLst>
              <a:ahLst/>
              <a:cxnLst>
                <a:cxn ang="T10">
                  <a:pos x="T0" y="T1"/>
                </a:cxn>
                <a:cxn ang="T11">
                  <a:pos x="T2" y="T3"/>
                </a:cxn>
                <a:cxn ang="T12">
                  <a:pos x="T4" y="T5"/>
                </a:cxn>
                <a:cxn ang="T13">
                  <a:pos x="T6" y="T7"/>
                </a:cxn>
                <a:cxn ang="T14">
                  <a:pos x="T8" y="T9"/>
                </a:cxn>
              </a:cxnLst>
              <a:rect l="T15" t="T16" r="T17" b="T18"/>
              <a:pathLst>
                <a:path w="1038" h="499">
                  <a:moveTo>
                    <a:pt x="1038" y="499"/>
                  </a:moveTo>
                  <a:cubicBezTo>
                    <a:pt x="1037" y="223"/>
                    <a:pt x="805" y="0"/>
                    <a:pt x="519" y="0"/>
                  </a:cubicBezTo>
                  <a:cubicBezTo>
                    <a:pt x="233" y="0"/>
                    <a:pt x="1" y="223"/>
                    <a:pt x="0" y="499"/>
                  </a:cubicBezTo>
                  <a:cubicBezTo>
                    <a:pt x="132" y="413"/>
                    <a:pt x="315" y="360"/>
                    <a:pt x="519" y="360"/>
                  </a:cubicBezTo>
                  <a:cubicBezTo>
                    <a:pt x="723" y="360"/>
                    <a:pt x="907" y="413"/>
                    <a:pt x="1038" y="499"/>
                  </a:cubicBezTo>
                  <a:close/>
                </a:path>
              </a:pathLst>
            </a:custGeom>
            <a:gradFill rotWithShape="1">
              <a:gsLst>
                <a:gs pos="0">
                  <a:srgbClr val="FFFFFF">
                    <a:alpha val="89998"/>
                  </a:srgbClr>
                </a:gs>
                <a:gs pos="100000">
                  <a:srgbClr val="FFFFFF">
                    <a:alpha val="10001"/>
                  </a:srgbClr>
                </a:gs>
              </a:gsLst>
              <a:lin ang="5400000" scaled="1"/>
            </a:gra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17" name="Rectangle 27"/>
            <p:cNvSpPr>
              <a:spLocks noChangeArrowheads="1"/>
            </p:cNvSpPr>
            <p:nvPr/>
          </p:nvSpPr>
          <p:spPr bwMode="auto">
            <a:xfrm>
              <a:off x="7601476" y="4486671"/>
              <a:ext cx="818228" cy="82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4</a:t>
              </a:r>
              <a:endParaRPr lang="en-US" altLang="zh-CN" b="1" dirty="0" smtClean="0">
                <a:solidFill>
                  <a:srgbClr val="FFFFFF"/>
                </a:solidFill>
                <a:latin typeface="微软雅黑" panose="020B0503020204020204" pitchFamily="34" charset="-122"/>
                <a:ea typeface="微软雅黑" panose="020B0503020204020204" pitchFamily="34" charset="-122"/>
              </a:endParaRPr>
            </a:p>
            <a:p>
              <a:pPr algn="ctr"/>
              <a:r>
                <a:rPr lang="zh-CN" altLang="en-US" b="1" dirty="0">
                  <a:solidFill>
                    <a:srgbClr val="FFFFFF"/>
                  </a:solidFill>
                  <a:latin typeface="微软雅黑" panose="020B0503020204020204" pitchFamily="34" charset="-122"/>
                  <a:ea typeface="微软雅黑" panose="020B0503020204020204" pitchFamily="34" charset="-122"/>
                </a:rPr>
                <a:t>辞聘</a:t>
              </a:r>
              <a:endParaRPr lang="zh-CN" altLang="en-US" b="1" dirty="0">
                <a:solidFill>
                  <a:srgbClr val="FFFFFF"/>
                </a:solidFill>
                <a:latin typeface="微软雅黑" panose="020B0503020204020204" pitchFamily="34" charset="-122"/>
                <a:ea typeface="微软雅黑" panose="020B0503020204020204" pitchFamily="34" charset="-122"/>
              </a:endParaRPr>
            </a:p>
          </p:txBody>
        </p:sp>
        <p:sp>
          <p:nvSpPr>
            <p:cNvPr id="18" name="Rectangle 38"/>
            <p:cNvSpPr>
              <a:spLocks noChangeArrowheads="1"/>
            </p:cNvSpPr>
            <p:nvPr/>
          </p:nvSpPr>
          <p:spPr bwMode="auto">
            <a:xfrm>
              <a:off x="4944767" y="1541053"/>
              <a:ext cx="1888094" cy="2452249"/>
            </a:xfrm>
            <a:prstGeom prst="rect">
              <a:avLst/>
            </a:prstGeom>
            <a:noFill/>
            <a:ln w="9525">
              <a:noFill/>
              <a:miter lim="800000"/>
            </a:ln>
            <a:effectLst>
              <a:prstShdw prst="shdw17" dist="17961" dir="2700000">
                <a:srgbClr val="4F81BD">
                  <a:gamma/>
                  <a:shade val="60000"/>
                  <a:invGamma/>
                </a:srgbClr>
              </a:prstShdw>
            </a:effectLst>
          </p:spPr>
          <p:txBody>
            <a:bodyPr wrap="square">
              <a:spAutoFit/>
            </a:bodyPr>
            <a:lstStyle/>
            <a:p>
              <a:pPr lvl="0">
                <a:lnSpc>
                  <a:spcPct val="110000"/>
                </a:lnSpc>
                <a:defRPr/>
              </a:pPr>
              <a:r>
                <a:rPr lang="zh-CN" altLang="en-US" dirty="0">
                  <a:solidFill>
                    <a:srgbClr val="5F5E5C"/>
                  </a:solidFill>
                  <a:latin typeface="微软雅黑" panose="020B0503020204020204" pitchFamily="34" charset="-122"/>
                  <a:ea typeface="微软雅黑" panose="020B0503020204020204" pitchFamily="34" charset="-122"/>
                </a:rPr>
                <a:t>即学校因某种原因不适宜继续聘任教师，双方解除合同关系。</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19" name="Rectangle 39"/>
            <p:cNvSpPr>
              <a:spLocks noChangeArrowheads="1"/>
            </p:cNvSpPr>
            <p:nvPr/>
          </p:nvSpPr>
          <p:spPr bwMode="auto">
            <a:xfrm>
              <a:off x="6888059" y="1723693"/>
              <a:ext cx="1988749" cy="1955468"/>
            </a:xfrm>
            <a:prstGeom prst="rect">
              <a:avLst/>
            </a:prstGeom>
            <a:noFill/>
            <a:ln w="9525">
              <a:noFill/>
              <a:miter lim="800000"/>
            </a:ln>
            <a:effectLst>
              <a:prstShdw prst="shdw17" dist="17961" dir="2700000">
                <a:srgbClr val="4F81BD">
                  <a:gamma/>
                  <a:shade val="60000"/>
                  <a:invGamma/>
                </a:srgbClr>
              </a:prstShdw>
            </a:effectLst>
          </p:spPr>
          <p:txBody>
            <a:bodyPr wrap="square">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即受聘教师主动请求学校解除聘任合同的法定行为。</a:t>
              </a:r>
              <a:endParaRPr lang="zh-CN" altLang="en-US" dirty="0">
                <a:solidFill>
                  <a:srgbClr val="5F5E5C"/>
                </a:solidFill>
                <a:latin typeface="微软雅黑" panose="020B0503020204020204" pitchFamily="34" charset="-122"/>
                <a:ea typeface="微软雅黑" panose="020B0503020204020204" pitchFamily="34" charset="-122"/>
              </a:endParaRPr>
            </a:p>
          </p:txBody>
        </p:sp>
      </p:grpSp>
      <p:grpSp>
        <p:nvGrpSpPr>
          <p:cNvPr id="31" name="组合 29"/>
          <p:cNvGrpSpPr/>
          <p:nvPr/>
        </p:nvGrpSpPr>
        <p:grpSpPr>
          <a:xfrm>
            <a:off x="482600" y="1346835"/>
            <a:ext cx="10412730" cy="1674002"/>
            <a:chOff x="-155056" y="2770631"/>
            <a:chExt cx="10407171" cy="670048"/>
          </a:xfrm>
        </p:grpSpPr>
        <p:sp>
          <p:nvSpPr>
            <p:cNvPr id="32" name="圆角矩形 31"/>
            <p:cNvSpPr/>
            <p:nvPr/>
          </p:nvSpPr>
          <p:spPr>
            <a:xfrm>
              <a:off x="-155056" y="2922831"/>
              <a:ext cx="10407171" cy="517848"/>
            </a:xfrm>
            <a:prstGeom prst="roundRect">
              <a:avLst>
                <a:gd name="adj" fmla="val 4375"/>
              </a:avLst>
            </a:prstGeom>
            <a:solidFill>
              <a:srgbClr val="FC6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6204"/>
                </a:solidFill>
              </a:endParaRPr>
            </a:p>
          </p:txBody>
        </p:sp>
        <p:sp>
          <p:nvSpPr>
            <p:cNvPr id="33" name="等腰三角形 32"/>
            <p:cNvSpPr/>
            <p:nvPr/>
          </p:nvSpPr>
          <p:spPr>
            <a:xfrm flipH="1">
              <a:off x="-48110" y="2770631"/>
              <a:ext cx="288032" cy="171464"/>
            </a:xfrm>
            <a:prstGeom prst="triangle">
              <a:avLst>
                <a:gd name="adj" fmla="val 0"/>
              </a:avLst>
            </a:prstGeom>
            <a:solidFill>
              <a:srgbClr val="FC62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TextBox 6"/>
            <p:cNvSpPr txBox="1"/>
            <p:nvPr/>
          </p:nvSpPr>
          <p:spPr>
            <a:xfrm>
              <a:off x="-95099" y="2969923"/>
              <a:ext cx="10154710" cy="468435"/>
            </a:xfrm>
            <a:prstGeom prst="rect">
              <a:avLst/>
            </a:prstGeom>
            <a:noFill/>
          </p:spPr>
          <p:txBody>
            <a:bodyPr wrap="square" rtlCol="0">
              <a:spAutoFit/>
            </a:bodyPr>
            <a:lstStyle/>
            <a:p>
              <a:pPr>
                <a:lnSpc>
                  <a:spcPct val="130000"/>
                </a:lnSpc>
              </a:pPr>
              <a:r>
                <a:rPr lang="zh-CN" altLang="en-US" b="1" dirty="0">
                  <a:solidFill>
                    <a:prstClr val="white"/>
                  </a:solidFill>
                  <a:latin typeface="微软雅黑" panose="020B0503020204020204" pitchFamily="34" charset="-122"/>
                  <a:ea typeface="微软雅黑" panose="020B0503020204020204" pitchFamily="34" charset="-122"/>
                </a:rPr>
                <a:t>所谓教师聘任制度，</a:t>
              </a:r>
              <a:r>
                <a:rPr lang="zh-CN" altLang="en-US" dirty="0">
                  <a:solidFill>
                    <a:prstClr val="white"/>
                  </a:solidFill>
                  <a:latin typeface="微软雅黑" panose="020B0503020204020204" pitchFamily="34" charset="-122"/>
                  <a:ea typeface="微软雅黑" panose="020B0503020204020204" pitchFamily="34" charset="-122"/>
                </a:rPr>
                <a:t>是在符合国家法律制度的情况下，聘任双方在平等自愿的前提下，由学校或者教育行政部门根据教育教学岗位设置，聘请有教师资质或教学经验的人担任相应教师职务的一项教师任用制度。</a:t>
              </a:r>
              <a:endParaRPr lang="zh-CN" altLang="en-US" dirty="0">
                <a:solidFill>
                  <a:prstClr val="white"/>
                </a:solidFill>
                <a:latin typeface="微软雅黑" panose="020B0503020204020204" pitchFamily="34" charset="-122"/>
                <a:ea typeface="微软雅黑" panose="020B0503020204020204" pitchFamily="34" charset="-122"/>
              </a:endParaRPr>
            </a:p>
          </p:txBody>
        </p:sp>
      </p:grpSp>
      <p:sp>
        <p:nvSpPr>
          <p:cNvPr id="35" name="Rectangle 5"/>
          <p:cNvSpPr>
            <a:spLocks noChangeArrowheads="1"/>
          </p:cNvSpPr>
          <p:nvPr/>
        </p:nvSpPr>
        <p:spPr bwMode="gray">
          <a:xfrm>
            <a:off x="1165767" y="5055703"/>
            <a:ext cx="3831992" cy="979165"/>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E600E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rPr>
              <a:t>教师聘任制度的形式</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 name="TextBox 8"/>
          <p:cNvSpPr txBox="1"/>
          <p:nvPr/>
        </p:nvSpPr>
        <p:spPr>
          <a:xfrm>
            <a:off x="915035" y="996950"/>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三、教师聘任制度</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66780" y="2034526"/>
            <a:ext cx="11449019" cy="4563285"/>
            <a:chOff x="266780" y="1746494"/>
            <a:chExt cx="11449019" cy="4563285"/>
          </a:xfrm>
        </p:grpSpPr>
        <p:sp>
          <p:nvSpPr>
            <p:cNvPr id="11" name="Rectangle 5"/>
            <p:cNvSpPr>
              <a:spLocks noChangeArrowheads="1"/>
            </p:cNvSpPr>
            <p:nvPr/>
          </p:nvSpPr>
          <p:spPr bwMode="gray">
            <a:xfrm>
              <a:off x="3827225" y="5629519"/>
              <a:ext cx="3462655" cy="680085"/>
            </a:xfrm>
            <a:prstGeom prst="chevron">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000" b="1" dirty="0">
                  <a:latin typeface="微软雅黑" panose="020B0503020204020204" pitchFamily="34" charset="-122"/>
                  <a:ea typeface="微软雅黑" panose="020B0503020204020204" pitchFamily="34" charset="-122"/>
                </a:rPr>
                <a:t>教师培训的形式和内容</a:t>
              </a:r>
              <a:endParaRPr lang="zh-CN" altLang="en-US" sz="2000" b="1" dirty="0">
                <a:latin typeface="微软雅黑" panose="020B0503020204020204" pitchFamily="34" charset="-122"/>
                <a:ea typeface="微软雅黑" panose="020B0503020204020204" pitchFamily="34" charset="-122"/>
              </a:endParaRPr>
            </a:p>
          </p:txBody>
        </p:sp>
        <p:sp>
          <p:nvSpPr>
            <p:cNvPr id="12" name="Rectangle 5"/>
            <p:cNvSpPr>
              <a:spLocks noChangeArrowheads="1"/>
            </p:cNvSpPr>
            <p:nvPr/>
          </p:nvSpPr>
          <p:spPr bwMode="gray">
            <a:xfrm>
              <a:off x="266780" y="5629748"/>
              <a:ext cx="3816424" cy="680031"/>
            </a:xfrm>
            <a:prstGeom prst="chevron">
              <a:avLst/>
            </a:prstGeom>
            <a:solidFill>
              <a:srgbClr val="E600E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000" b="1" dirty="0">
                  <a:latin typeface="微软雅黑" panose="020B0503020204020204" pitchFamily="34" charset="-122"/>
                  <a:ea typeface="微软雅黑" panose="020B0503020204020204" pitchFamily="34" charset="-122"/>
                </a:rPr>
                <a:t>教师培训的总目标</a:t>
              </a:r>
              <a:endParaRPr lang="zh-CN" altLang="en-US" sz="2000" b="1" dirty="0">
                <a:latin typeface="微软雅黑" panose="020B0503020204020204" pitchFamily="34" charset="-122"/>
                <a:ea typeface="微软雅黑" panose="020B0503020204020204" pitchFamily="34" charset="-122"/>
              </a:endParaRPr>
            </a:p>
          </p:txBody>
        </p:sp>
        <p:sp>
          <p:nvSpPr>
            <p:cNvPr id="13" name="Rectangle 5"/>
            <p:cNvSpPr>
              <a:spLocks noChangeArrowheads="1"/>
            </p:cNvSpPr>
            <p:nvPr/>
          </p:nvSpPr>
          <p:spPr bwMode="gray">
            <a:xfrm>
              <a:off x="7035279" y="5629289"/>
              <a:ext cx="4680520" cy="680031"/>
            </a:xfrm>
            <a:prstGeom prst="chevron">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200" b="1" dirty="0">
                  <a:solidFill>
                    <a:schemeClr val="bg1"/>
                  </a:solidFill>
                  <a:latin typeface="微软雅黑" panose="020B0503020204020204" pitchFamily="34" charset="-122"/>
                  <a:ea typeface="微软雅黑" panose="020B0503020204020204" pitchFamily="34" charset="-122"/>
                </a:rPr>
                <a:t>教师培训的条件保障</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H="1">
              <a:off x="4203065" y="1942408"/>
              <a:ext cx="15568" cy="3790872"/>
            </a:xfrm>
            <a:prstGeom prst="line">
              <a:avLst/>
            </a:prstGeom>
            <a:noFill/>
            <a:ln w="9525" cap="flat" cmpd="sng" algn="ctr">
              <a:solidFill>
                <a:srgbClr val="C5C5C5"/>
              </a:solidFill>
              <a:prstDash val="solid"/>
              <a:headEnd type="oval" w="med" len="med"/>
              <a:tailEnd type="oval" w="med" len="med"/>
            </a:ln>
            <a:effectLst/>
          </p:spPr>
        </p:cxnSp>
        <p:sp>
          <p:nvSpPr>
            <p:cNvPr id="15" name="TextBox 14"/>
            <p:cNvSpPr txBox="1"/>
            <p:nvPr/>
          </p:nvSpPr>
          <p:spPr>
            <a:xfrm>
              <a:off x="4218633" y="1746494"/>
              <a:ext cx="3010100" cy="371665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50" dirty="0" smtClean="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1</a:t>
              </a:r>
              <a:r>
                <a:rPr lang="zh-CN" altLang="en-US" sz="1650" dirty="0">
                  <a:solidFill>
                    <a:srgbClr val="5F5E5C"/>
                  </a:solidFill>
                  <a:latin typeface="微软雅黑" panose="020B0503020204020204" pitchFamily="34" charset="-122"/>
                  <a:ea typeface="微软雅黑" panose="020B0503020204020204" pitchFamily="34" charset="-122"/>
                </a:rPr>
                <a:t>）主要采取集中培训、置换脱产研修、远程培训、送教上门、校本研修、组织名师讲学团和海外研修等多种有效途径进行教师培训。</a:t>
              </a:r>
              <a:endParaRPr lang="zh-CN" altLang="en-US" sz="1650" dirty="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50" dirty="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2</a:t>
              </a:r>
              <a:r>
                <a:rPr lang="zh-CN" altLang="en-US" sz="1650" dirty="0">
                  <a:solidFill>
                    <a:srgbClr val="5F5E5C"/>
                  </a:solidFill>
                  <a:latin typeface="微软雅黑" panose="020B0503020204020204" pitchFamily="34" charset="-122"/>
                  <a:ea typeface="微软雅黑" panose="020B0503020204020204" pitchFamily="34" charset="-122"/>
                </a:rPr>
                <a:t>）在培训内容上，针对不同类别、层次、岗位教师的需求，以问题为中心，案例为载体，科学设计培训课程，丰富和优化培训内容，不断提高教师培训的针对性和实效性。</a:t>
              </a:r>
              <a:endParaRPr lang="zh-CN" altLang="en-US" sz="1650" dirty="0">
                <a:solidFill>
                  <a:srgbClr val="5F5E5C"/>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626567" y="1942408"/>
              <a:ext cx="0" cy="3790872"/>
            </a:xfrm>
            <a:prstGeom prst="line">
              <a:avLst/>
            </a:prstGeom>
            <a:noFill/>
            <a:ln w="9525" cap="flat" cmpd="sng" algn="ctr">
              <a:solidFill>
                <a:srgbClr val="C5C5C5"/>
              </a:solidFill>
              <a:prstDash val="solid"/>
              <a:headEnd type="oval" w="med" len="med"/>
              <a:tailEnd type="oval" w="med" len="med"/>
            </a:ln>
            <a:effectLst/>
          </p:spPr>
        </p:cxnSp>
        <p:cxnSp>
          <p:nvCxnSpPr>
            <p:cNvPr id="17" name="直接连接符 16"/>
            <p:cNvCxnSpPr/>
            <p:nvPr/>
          </p:nvCxnSpPr>
          <p:spPr>
            <a:xfrm>
              <a:off x="7300741" y="1851669"/>
              <a:ext cx="0" cy="3881611"/>
            </a:xfrm>
            <a:prstGeom prst="line">
              <a:avLst/>
            </a:prstGeom>
            <a:noFill/>
            <a:ln w="9525" cap="flat" cmpd="sng" algn="ctr">
              <a:solidFill>
                <a:srgbClr val="C5C5C5"/>
              </a:solidFill>
              <a:prstDash val="solid"/>
              <a:headEnd type="oval" w="med" len="med"/>
              <a:tailEnd type="oval" w="med" len="med"/>
            </a:ln>
            <a:effectLst/>
          </p:spPr>
        </p:cxnSp>
        <p:sp>
          <p:nvSpPr>
            <p:cNvPr id="18" name="TextBox 6"/>
            <p:cNvSpPr txBox="1"/>
            <p:nvPr/>
          </p:nvSpPr>
          <p:spPr>
            <a:xfrm>
              <a:off x="7395937" y="2405333"/>
              <a:ext cx="4192032" cy="23983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50" dirty="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1</a:t>
              </a:r>
              <a:r>
                <a:rPr lang="zh-CN" altLang="en-US" sz="1650" dirty="0">
                  <a:solidFill>
                    <a:srgbClr val="5F5E5C"/>
                  </a:solidFill>
                  <a:latin typeface="微软雅黑" panose="020B0503020204020204" pitchFamily="34" charset="-122"/>
                  <a:ea typeface="微软雅黑" panose="020B0503020204020204" pitchFamily="34" charset="-122"/>
                </a:rPr>
                <a:t>）充分发挥示范院校在教师培训方面的主体作用</a:t>
              </a:r>
              <a:endParaRPr lang="zh-CN" altLang="en-US" sz="1650" dirty="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50" dirty="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2</a:t>
              </a:r>
              <a:r>
                <a:rPr lang="zh-CN" altLang="en-US" sz="1650" dirty="0">
                  <a:solidFill>
                    <a:srgbClr val="5F5E5C"/>
                  </a:solidFill>
                  <a:latin typeface="微软雅黑" panose="020B0503020204020204" pitchFamily="34" charset="-122"/>
                  <a:ea typeface="微软雅黑" panose="020B0503020204020204" pitchFamily="34" charset="-122"/>
                </a:rPr>
                <a:t>）深入推进全国教师网络联盟计划</a:t>
              </a:r>
              <a:endParaRPr lang="zh-CN" altLang="en-US" sz="1650" dirty="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50" dirty="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3</a:t>
              </a:r>
              <a:r>
                <a:rPr lang="zh-CN" altLang="en-US" sz="1650" dirty="0">
                  <a:solidFill>
                    <a:srgbClr val="5F5E5C"/>
                  </a:solidFill>
                  <a:latin typeface="微软雅黑" panose="020B0503020204020204" pitchFamily="34" charset="-122"/>
                  <a:ea typeface="微软雅黑" panose="020B0503020204020204" pitchFamily="34" charset="-122"/>
                </a:rPr>
                <a:t>）充分发挥区县教师培训机构的服务与支撑作用</a:t>
              </a:r>
              <a:endParaRPr lang="zh-CN" altLang="en-US" sz="1650" dirty="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50" dirty="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4</a:t>
              </a:r>
              <a:r>
                <a:rPr lang="zh-CN" altLang="en-US" sz="1650" dirty="0">
                  <a:solidFill>
                    <a:srgbClr val="5F5E5C"/>
                  </a:solidFill>
                  <a:latin typeface="微软雅黑" panose="020B0503020204020204" pitchFamily="34" charset="-122"/>
                  <a:ea typeface="微软雅黑" panose="020B0503020204020204" pitchFamily="34" charset="-122"/>
                </a:rPr>
                <a:t>）加强教师培训的队伍建设</a:t>
              </a:r>
              <a:endParaRPr lang="zh-CN" altLang="en-US" sz="1650" dirty="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sz="1650" dirty="0">
                  <a:solidFill>
                    <a:srgbClr val="5F5E5C"/>
                  </a:solidFill>
                  <a:latin typeface="微软雅黑" panose="020B0503020204020204" pitchFamily="34" charset="-122"/>
                  <a:ea typeface="微软雅黑" panose="020B0503020204020204" pitchFamily="34" charset="-122"/>
                </a:rPr>
                <a:t>（</a:t>
              </a:r>
              <a:r>
                <a:rPr lang="en-US" altLang="zh-CN" sz="1650" dirty="0">
                  <a:solidFill>
                    <a:srgbClr val="5F5E5C"/>
                  </a:solidFill>
                  <a:latin typeface="微软雅黑" panose="020B0503020204020204" pitchFamily="34" charset="-122"/>
                  <a:ea typeface="微软雅黑" panose="020B0503020204020204" pitchFamily="34" charset="-122"/>
                </a:rPr>
                <a:t>5</a:t>
              </a:r>
              <a:r>
                <a:rPr lang="zh-CN" altLang="en-US" sz="1650" dirty="0">
                  <a:solidFill>
                    <a:srgbClr val="5F5E5C"/>
                  </a:solidFill>
                  <a:latin typeface="微软雅黑" panose="020B0503020204020204" pitchFamily="34" charset="-122"/>
                  <a:ea typeface="微软雅黑" panose="020B0503020204020204" pitchFamily="34" charset="-122"/>
                </a:rPr>
                <a:t>）加强培训课程资源建设</a:t>
              </a:r>
              <a:endParaRPr lang="zh-CN" altLang="en-US" sz="1650" dirty="0">
                <a:solidFill>
                  <a:srgbClr val="5F5E5C"/>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723958" y="2240513"/>
              <a:ext cx="3103346" cy="2727960"/>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lang="zh-CN" altLang="en-US" sz="1650" dirty="0"/>
                <a:t> 《关于大力加强中小学教师培训工作的意见》中指出当期和今后一个时期中小学教师培训工作的总体目标是：“以实施“国培计划”为抓手，推动各地通过多种有效途径，有目的、有计划地对全体中小学教师进行分类、分层、分岗培训。</a:t>
              </a:r>
              <a:endParaRPr lang="zh-CN" altLang="en-US" sz="1650" dirty="0"/>
            </a:p>
          </p:txBody>
        </p:sp>
      </p:grpSp>
      <p:sp>
        <p:nvSpPr>
          <p:cNvPr id="3" name="TextBox 8"/>
          <p:cNvSpPr txBox="1"/>
          <p:nvPr/>
        </p:nvSpPr>
        <p:spPr>
          <a:xfrm>
            <a:off x="915035" y="996950"/>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四、教师培训制度</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FFC4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5175275" y="2761764"/>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任务四</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517390" y="3644900"/>
            <a:ext cx="7630160" cy="791845"/>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800" dirty="0">
                <a:solidFill>
                  <a:schemeClr val="bg1"/>
                </a:solidFill>
                <a:ea typeface="微软雅黑" panose="020B0503020204020204" pitchFamily="34" charset="-122"/>
              </a:rPr>
              <a:t>依法执教和教师的法治教育</a:t>
            </a:r>
            <a:endParaRPr lang="zh-CN" altLang="en-US" sz="4800" dirty="0">
              <a:solidFill>
                <a:schemeClr val="bg1"/>
              </a:solidFill>
              <a:ea typeface="微软雅黑" panose="020B0503020204020204" pitchFamily="34" charset="-122"/>
            </a:endParaRPr>
          </a:p>
        </p:txBody>
      </p:sp>
      <p:sp>
        <p:nvSpPr>
          <p:cNvPr id="12" name="矩形 11"/>
          <p:cNvSpPr/>
          <p:nvPr/>
        </p:nvSpPr>
        <p:spPr>
          <a:xfrm>
            <a:off x="5235079" y="3436613"/>
            <a:ext cx="6960096"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dirty="0"/>
          </a:p>
        </p:txBody>
      </p:sp>
      <p:pic>
        <p:nvPicPr>
          <p:cNvPr id="3" name="图片 2"/>
          <p:cNvPicPr>
            <a:picLocks noChangeAspect="1"/>
          </p:cNvPicPr>
          <p:nvPr/>
        </p:nvPicPr>
        <p:blipFill>
          <a:blip r:embed="rId1"/>
          <a:stretch>
            <a:fillRect/>
          </a:stretch>
        </p:blipFill>
        <p:spPr>
          <a:xfrm>
            <a:off x="1079500" y="2348865"/>
            <a:ext cx="2912110" cy="2474595"/>
          </a:xfrm>
          <a:prstGeom prst="rect">
            <a:avLst/>
          </a:prstGeom>
        </p:spPr>
      </p:pic>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直接连接符 36"/>
          <p:cNvSpPr>
            <a:spLocks noChangeShapeType="1"/>
          </p:cNvSpPr>
          <p:nvPr/>
        </p:nvSpPr>
        <p:spPr bwMode="auto">
          <a:xfrm flipV="1">
            <a:off x="435880" y="2636912"/>
            <a:ext cx="11121872" cy="0"/>
          </a:xfrm>
          <a:prstGeom prst="line">
            <a:avLst/>
          </a:prstGeom>
          <a:noFill/>
          <a:ln w="57150" cap="flat" cmpd="sng">
            <a:solidFill>
              <a:srgbClr val="FFC409"/>
            </a:solidFill>
            <a:rou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38" name="直接连接符 37"/>
          <p:cNvSpPr>
            <a:spLocks noChangeShapeType="1"/>
          </p:cNvSpPr>
          <p:nvPr/>
        </p:nvSpPr>
        <p:spPr bwMode="auto">
          <a:xfrm flipV="1">
            <a:off x="435880" y="6309320"/>
            <a:ext cx="11121872" cy="0"/>
          </a:xfrm>
          <a:prstGeom prst="line">
            <a:avLst/>
          </a:prstGeom>
          <a:noFill/>
          <a:ln w="57150" cap="flat" cmpd="sng">
            <a:solidFill>
              <a:srgbClr val="FFC409"/>
            </a:solidFill>
            <a:rou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36" name="矩形 35"/>
          <p:cNvSpPr/>
          <p:nvPr/>
        </p:nvSpPr>
        <p:spPr>
          <a:xfrm>
            <a:off x="3507105" y="3140710"/>
            <a:ext cx="8183245" cy="2276475"/>
          </a:xfrm>
          <a:prstGeom prst="rect">
            <a:avLst/>
          </a:prstGeom>
        </p:spPr>
        <p:txBody>
          <a:bodyPr wrap="square">
            <a:spAutoFit/>
          </a:bodyPr>
          <a:lstStyle/>
          <a:p>
            <a:pPr algn="just">
              <a:lnSpc>
                <a:spcPct val="110000"/>
              </a:lnSpc>
              <a:spcBef>
                <a:spcPts val="600"/>
              </a:spcBef>
              <a:spcAft>
                <a:spcPts val="600"/>
              </a:spcAft>
            </a:pPr>
            <a:r>
              <a:rPr sz="2000" dirty="0">
                <a:solidFill>
                  <a:schemeClr val="tx1">
                    <a:lumMod val="65000"/>
                    <a:lumOff val="35000"/>
                  </a:schemeClr>
                </a:solidFill>
                <a:latin typeface="微软雅黑" panose="020B0503020204020204" pitchFamily="34" charset="-122"/>
                <a:ea typeface="微软雅黑" panose="020B0503020204020204" pitchFamily="34" charset="-122"/>
              </a:rPr>
              <a:t>所谓</a:t>
            </a:r>
            <a:r>
              <a:rPr sz="2000" b="1" dirty="0">
                <a:solidFill>
                  <a:schemeClr val="tx1">
                    <a:lumMod val="65000"/>
                    <a:lumOff val="35000"/>
                  </a:schemeClr>
                </a:solidFill>
                <a:latin typeface="微软雅黑" panose="020B0503020204020204" pitchFamily="34" charset="-122"/>
                <a:ea typeface="微软雅黑" panose="020B0503020204020204" pitchFamily="34" charset="-122"/>
              </a:rPr>
              <a:t>依法执教</a:t>
            </a:r>
            <a:r>
              <a:rPr sz="2000" dirty="0">
                <a:solidFill>
                  <a:schemeClr val="tx1">
                    <a:lumMod val="65000"/>
                    <a:lumOff val="35000"/>
                  </a:schemeClr>
                </a:solidFill>
                <a:latin typeface="微软雅黑" panose="020B0503020204020204" pitchFamily="34" charset="-122"/>
                <a:ea typeface="微软雅黑" panose="020B0503020204020204" pitchFamily="34" charset="-122"/>
              </a:rPr>
              <a:t>，是教师根据宪法、法律法规和教育法律法规履行教书育人的职责，依法行使教书育人的权利，它是教师教育权法治化的体现。</a:t>
            </a:r>
            <a:endParaRPr sz="20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10000"/>
              </a:lnSpc>
              <a:spcBef>
                <a:spcPts val="600"/>
              </a:spcBef>
              <a:spcAft>
                <a:spcPts val="600"/>
              </a:spcAft>
            </a:pPr>
            <a:r>
              <a:rPr sz="2000" dirty="0">
                <a:solidFill>
                  <a:schemeClr val="tx1">
                    <a:lumMod val="65000"/>
                    <a:lumOff val="35000"/>
                  </a:schemeClr>
                </a:solidFill>
                <a:latin typeface="微软雅黑" panose="020B0503020204020204" pitchFamily="34" charset="-122"/>
                <a:ea typeface="微软雅黑" panose="020B0503020204020204" pitchFamily="34" charset="-122"/>
              </a:rPr>
              <a:t>其含义包含两个方面：一方面教师的教育教学行为要在法律法规允许的范围内进行，即教育教学行为要遵循民主、自由、平等等价值准则，并且有明确的法律规范对教育教学行为加以规范。另一方面教师要善于利用法律手段来维护自身的合法权益，理性化解纠纷。</a:t>
            </a:r>
            <a:endParaRPr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Freeform 18"/>
          <p:cNvSpPr>
            <a:spLocks noEditPoints="1"/>
          </p:cNvSpPr>
          <p:nvPr/>
        </p:nvSpPr>
        <p:spPr bwMode="auto">
          <a:xfrm>
            <a:off x="1188398" y="2887649"/>
            <a:ext cx="957263" cy="1300163"/>
          </a:xfrm>
          <a:custGeom>
            <a:avLst/>
            <a:gdLst>
              <a:gd name="T0" fmla="*/ 54 w 108"/>
              <a:gd name="T1" fmla="*/ 0 h 145"/>
              <a:gd name="T2" fmla="*/ 0 w 108"/>
              <a:gd name="T3" fmla="*/ 54 h 145"/>
              <a:gd name="T4" fmla="*/ 54 w 108"/>
              <a:gd name="T5" fmla="*/ 145 h 145"/>
              <a:gd name="T6" fmla="*/ 108 w 108"/>
              <a:gd name="T7" fmla="*/ 54 h 145"/>
              <a:gd name="T8" fmla="*/ 54 w 108"/>
              <a:gd name="T9" fmla="*/ 0 h 145"/>
              <a:gd name="T10" fmla="*/ 54 w 108"/>
              <a:gd name="T11" fmla="*/ 97 h 145"/>
              <a:gd name="T12" fmla="*/ 9 w 108"/>
              <a:gd name="T13" fmla="*/ 53 h 145"/>
              <a:gd name="T14" fmla="*/ 54 w 108"/>
              <a:gd name="T15" fmla="*/ 8 h 145"/>
              <a:gd name="T16" fmla="*/ 99 w 108"/>
              <a:gd name="T17" fmla="*/ 53 h 145"/>
              <a:gd name="T18" fmla="*/ 54 w 108"/>
              <a:gd name="T19"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 h="145">
                <a:moveTo>
                  <a:pt x="54" y="0"/>
                </a:moveTo>
                <a:cubicBezTo>
                  <a:pt x="24" y="0"/>
                  <a:pt x="0" y="24"/>
                  <a:pt x="0" y="54"/>
                </a:cubicBezTo>
                <a:cubicBezTo>
                  <a:pt x="0" y="99"/>
                  <a:pt x="54" y="145"/>
                  <a:pt x="54" y="145"/>
                </a:cubicBezTo>
                <a:cubicBezTo>
                  <a:pt x="54" y="145"/>
                  <a:pt x="108" y="99"/>
                  <a:pt x="108" y="54"/>
                </a:cubicBezTo>
                <a:cubicBezTo>
                  <a:pt x="108" y="24"/>
                  <a:pt x="84" y="0"/>
                  <a:pt x="54" y="0"/>
                </a:cubicBezTo>
                <a:close/>
                <a:moveTo>
                  <a:pt x="54" y="97"/>
                </a:moveTo>
                <a:cubicBezTo>
                  <a:pt x="29" y="97"/>
                  <a:pt x="9" y="77"/>
                  <a:pt x="9" y="53"/>
                </a:cubicBezTo>
                <a:cubicBezTo>
                  <a:pt x="9" y="28"/>
                  <a:pt x="29" y="8"/>
                  <a:pt x="54" y="8"/>
                </a:cubicBezTo>
                <a:cubicBezTo>
                  <a:pt x="79" y="8"/>
                  <a:pt x="99" y="28"/>
                  <a:pt x="99" y="53"/>
                </a:cubicBezTo>
                <a:cubicBezTo>
                  <a:pt x="99" y="77"/>
                  <a:pt x="79" y="97"/>
                  <a:pt x="54" y="97"/>
                </a:cubicBezTo>
                <a:close/>
              </a:path>
            </a:pathLst>
          </a:custGeom>
          <a:solidFill>
            <a:srgbClr val="F83003"/>
          </a:solidFill>
          <a:ln>
            <a:noFill/>
          </a:ln>
        </p:spPr>
        <p:txBody>
          <a:bodyPr vert="horz" wrap="square" lIns="91440" tIns="45720" rIns="91440" bIns="45720" numCol="1" anchor="t" anchorCtr="0" compatLnSpc="1"/>
          <a:lstStyle/>
          <a:p>
            <a:endParaRPr lang="zh-CN" altLang="en-US"/>
          </a:p>
        </p:txBody>
      </p:sp>
      <p:sp>
        <p:nvSpPr>
          <p:cNvPr id="57" name="Rectangle 25"/>
          <p:cNvSpPr>
            <a:spLocks noChangeArrowheads="1"/>
          </p:cNvSpPr>
          <p:nvPr/>
        </p:nvSpPr>
        <p:spPr bwMode="auto">
          <a:xfrm>
            <a:off x="543028" y="4262941"/>
            <a:ext cx="2284512" cy="304800"/>
          </a:xfrm>
          <a:prstGeom prst="rect">
            <a:avLst/>
          </a:prstGeom>
          <a:solidFill>
            <a:srgbClr val="F83003"/>
          </a:solidFill>
          <a:ln>
            <a:noFill/>
          </a:ln>
        </p:spPr>
        <p:txBody>
          <a:bodyPr vert="horz" wrap="square" lIns="91440" tIns="45720" rIns="91440" bIns="45720" numCol="1" anchor="t" anchorCtr="0" compatLnSpc="1"/>
          <a:lstStyle/>
          <a:p>
            <a:endParaRPr lang="zh-CN" altLang="en-US"/>
          </a:p>
        </p:txBody>
      </p:sp>
      <p:sp>
        <p:nvSpPr>
          <p:cNvPr id="58" name="文本框 25"/>
          <p:cNvSpPr txBox="1"/>
          <p:nvPr/>
        </p:nvSpPr>
        <p:spPr>
          <a:xfrm>
            <a:off x="1466314" y="3089261"/>
            <a:ext cx="437940" cy="584775"/>
          </a:xfrm>
          <a:prstGeom prst="rect">
            <a:avLst/>
          </a:prstGeom>
          <a:noFill/>
        </p:spPr>
        <p:txBody>
          <a:bodyPr wrap="none" rtlCol="0">
            <a:spAutoFit/>
          </a:bodyPr>
          <a:lstStyle/>
          <a:p>
            <a:pPr algn="ctr"/>
            <a:r>
              <a:rPr lang="en-US" altLang="zh-CN" sz="3200" b="1" dirty="0" smtClean="0">
                <a:solidFill>
                  <a:srgbClr val="F83003"/>
                </a:solidFill>
                <a:latin typeface="微软雅黑" panose="020B0503020204020204" pitchFamily="34" charset="-122"/>
                <a:ea typeface="微软雅黑" panose="020B0503020204020204" pitchFamily="34" charset="-122"/>
              </a:rPr>
              <a:t>1</a:t>
            </a:r>
            <a:endParaRPr lang="zh-CN" altLang="en-US" dirty="0" smtClean="0">
              <a:solidFill>
                <a:srgbClr val="F83003"/>
              </a:solidFill>
              <a:latin typeface="微软雅黑" panose="020B0503020204020204" pitchFamily="34" charset="-122"/>
              <a:ea typeface="微软雅黑" panose="020B0503020204020204" pitchFamily="34" charset="-122"/>
            </a:endParaRPr>
          </a:p>
        </p:txBody>
      </p:sp>
      <p:sp>
        <p:nvSpPr>
          <p:cNvPr id="59" name="文本框 29"/>
          <p:cNvSpPr txBox="1"/>
          <p:nvPr/>
        </p:nvSpPr>
        <p:spPr>
          <a:xfrm>
            <a:off x="1346835" y="4642485"/>
            <a:ext cx="1261110" cy="553085"/>
          </a:xfrm>
          <a:prstGeom prst="rect">
            <a:avLst/>
          </a:prstGeom>
          <a:noFill/>
        </p:spPr>
        <p:txBody>
          <a:bodyPr wrap="square" rtlCol="0">
            <a:spAutoFit/>
          </a:bodyPr>
          <a:lstStyle/>
          <a:p>
            <a:pPr>
              <a:lnSpc>
                <a:spcPct val="150000"/>
              </a:lnSpc>
            </a:pPr>
            <a:r>
              <a:rPr lang="zh-CN" altLang="en-US" sz="2000" b="1" dirty="0">
                <a:solidFill>
                  <a:srgbClr val="4C6062"/>
                </a:solidFill>
                <a:latin typeface="微软雅黑" panose="020B0503020204020204" pitchFamily="34" charset="-122"/>
                <a:ea typeface="微软雅黑" panose="020B0503020204020204" pitchFamily="34" charset="-122"/>
              </a:rPr>
              <a:t>含义</a:t>
            </a:r>
            <a:endParaRPr lang="zh-CN" altLang="en-US" sz="2000" b="1" dirty="0">
              <a:solidFill>
                <a:srgbClr val="4C6062"/>
              </a:solidFill>
              <a:latin typeface="微软雅黑" panose="020B0503020204020204" pitchFamily="34" charset="-122"/>
              <a:ea typeface="微软雅黑" panose="020B0503020204020204" pitchFamily="34" charset="-122"/>
            </a:endParaRPr>
          </a:p>
        </p:txBody>
      </p:sp>
      <p:cxnSp>
        <p:nvCxnSpPr>
          <p:cNvPr id="60" name="直接连接符 59"/>
          <p:cNvCxnSpPr/>
          <p:nvPr/>
        </p:nvCxnSpPr>
        <p:spPr>
          <a:xfrm>
            <a:off x="3290863" y="3075228"/>
            <a:ext cx="0" cy="2601819"/>
          </a:xfrm>
          <a:prstGeom prst="line">
            <a:avLst/>
          </a:prstGeom>
          <a:ln w="12700">
            <a:solidFill>
              <a:srgbClr val="7F9E1A"/>
            </a:solidFill>
            <a:prstDash val="dash"/>
          </a:ln>
        </p:spPr>
        <p:style>
          <a:lnRef idx="1">
            <a:schemeClr val="accent1"/>
          </a:lnRef>
          <a:fillRef idx="0">
            <a:schemeClr val="accent1"/>
          </a:fillRef>
          <a:effectRef idx="0">
            <a:schemeClr val="accent1"/>
          </a:effectRef>
          <a:fontRef idx="minor">
            <a:schemeClr val="tx1"/>
          </a:fontRef>
        </p:style>
      </p:cxnSp>
      <p:sp>
        <p:nvSpPr>
          <p:cNvPr id="4" name="TextBox 8"/>
          <p:cNvSpPr txBox="1"/>
          <p:nvPr/>
        </p:nvSpPr>
        <p:spPr>
          <a:xfrm>
            <a:off x="915035" y="996950"/>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一、依法执教的含义</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8"/>
          <p:cNvSpPr>
            <a:spLocks noChangeArrowheads="1"/>
          </p:cNvSpPr>
          <p:nvPr/>
        </p:nvSpPr>
        <p:spPr bwMode="auto">
          <a:xfrm rot="5400000">
            <a:off x="728408" y="1332648"/>
            <a:ext cx="278026" cy="364667"/>
          </a:xfrm>
          <a:prstGeom prst="triangle">
            <a:avLst>
              <a:gd name="adj" fmla="val 50000"/>
            </a:avLst>
          </a:prstGeom>
          <a:solidFill>
            <a:schemeClr val="bg1">
              <a:lumMod val="85000"/>
            </a:schemeClr>
          </a:solidFill>
          <a:ln w="25400" cap="flat" cmpd="sng" algn="ctr">
            <a:noFill/>
            <a:prstDash val="solid"/>
          </a:ln>
          <a:effectLst/>
        </p:spPr>
        <p:txBody>
          <a:bodyPr anchor="ctr"/>
          <a:lstStyle/>
          <a:p>
            <a:pPr algn="ctr"/>
            <a:endParaRPr lang="zh-CN" altLang="zh-CN" kern="0">
              <a:solidFill>
                <a:sysClr val="window" lastClr="FFFFFF"/>
              </a:solidFill>
              <a:latin typeface="Franklin Gothic Medium" panose="020B0603020102020204"/>
              <a:ea typeface="微软雅黑" panose="020B0503020204020204" pitchFamily="34" charset="-122"/>
              <a:sym typeface="微软雅黑" panose="020B0503020204020204" pitchFamily="34" charset="-122"/>
            </a:endParaRPr>
          </a:p>
        </p:txBody>
      </p:sp>
      <p:grpSp>
        <p:nvGrpSpPr>
          <p:cNvPr id="24" name="Group 5"/>
          <p:cNvGrpSpPr/>
          <p:nvPr/>
        </p:nvGrpSpPr>
        <p:grpSpPr bwMode="auto">
          <a:xfrm>
            <a:off x="2650961" y="5816789"/>
            <a:ext cx="396044" cy="276507"/>
            <a:chOff x="0" y="0"/>
            <a:chExt cx="315129" cy="288032"/>
          </a:xfrm>
          <a:solidFill>
            <a:schemeClr val="bg1"/>
          </a:solidFill>
        </p:grpSpPr>
        <p:sp>
          <p:nvSpPr>
            <p:cNvPr id="55" name="燕尾形 30"/>
            <p:cNvSpPr>
              <a:spLocks noChangeArrowheads="1"/>
            </p:cNvSpPr>
            <p:nvPr/>
          </p:nvSpPr>
          <p:spPr bwMode="auto">
            <a:xfrm>
              <a:off x="0"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燕尾形 31"/>
            <p:cNvSpPr>
              <a:spLocks noChangeArrowheads="1"/>
            </p:cNvSpPr>
            <p:nvPr/>
          </p:nvSpPr>
          <p:spPr bwMode="auto">
            <a:xfrm>
              <a:off x="135281"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 name="组合 71"/>
          <p:cNvGrpSpPr/>
          <p:nvPr/>
        </p:nvGrpSpPr>
        <p:grpSpPr>
          <a:xfrm>
            <a:off x="554559" y="2273447"/>
            <a:ext cx="4120261" cy="3377355"/>
            <a:chOff x="4925311" y="1042385"/>
            <a:chExt cx="3123190" cy="4243377"/>
          </a:xfrm>
        </p:grpSpPr>
        <p:sp>
          <p:nvSpPr>
            <p:cNvPr id="66" name="矩形 65"/>
            <p:cNvSpPr/>
            <p:nvPr/>
          </p:nvSpPr>
          <p:spPr>
            <a:xfrm>
              <a:off x="4925312" y="1538937"/>
              <a:ext cx="3118237" cy="374682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TextBox 6"/>
            <p:cNvSpPr txBox="1"/>
            <p:nvPr/>
          </p:nvSpPr>
          <p:spPr>
            <a:xfrm>
              <a:off x="4925311" y="1624046"/>
              <a:ext cx="3118237" cy="3306362"/>
            </a:xfrm>
            <a:prstGeom prst="rect">
              <a:avLst/>
            </a:prstGeom>
            <a:noFill/>
          </p:spPr>
          <p:txBody>
            <a:bodyPr wrap="square" rtlCol="0">
              <a:spAutoFit/>
            </a:bodyPr>
            <a:lstStyle/>
            <a:p>
              <a:pPr algn="ctr">
                <a:lnSpc>
                  <a:spcPct val="130000"/>
                </a:lnSpc>
              </a:pP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5007145" y="1967457"/>
              <a:ext cx="3014511" cy="2374333"/>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dirty="0"/>
                <a:t>全面落实依法治国方略，建设法治国家，实现教育治理体系和治理能力的现代化，就需要作为学校教学主体的教师在教育教学的实践中全面推进依法执教。</a:t>
              </a:r>
              <a:endParaRPr dirty="0"/>
            </a:p>
          </p:txBody>
        </p:sp>
        <p:sp>
          <p:nvSpPr>
            <p:cNvPr id="69" name="TextBox 6"/>
            <p:cNvSpPr txBox="1"/>
            <p:nvPr/>
          </p:nvSpPr>
          <p:spPr>
            <a:xfrm>
              <a:off x="4925313" y="1042385"/>
              <a:ext cx="3118238" cy="566457"/>
            </a:xfrm>
            <a:prstGeom prst="rect">
              <a:avLst/>
            </a:prstGeom>
            <a:solidFill>
              <a:srgbClr val="99CCFF"/>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pPr marL="342900" indent="-342900">
                <a:buAutoNum type="arabicPeriod"/>
              </a:pPr>
              <a:r>
                <a:rPr lang="zh-CN" altLang="en-US" sz="1800" dirty="0">
                  <a:solidFill>
                    <a:srgbClr val="FFFFFF"/>
                  </a:solidFill>
                </a:rPr>
                <a:t>是落实依法治国方略的必然要求</a:t>
              </a:r>
              <a:endParaRPr lang="zh-CN" altLang="en-US" sz="1800" dirty="0">
                <a:solidFill>
                  <a:srgbClr val="FFFFFF"/>
                </a:solidFill>
              </a:endParaRPr>
            </a:p>
          </p:txBody>
        </p:sp>
        <p:sp>
          <p:nvSpPr>
            <p:cNvPr id="70" name="矩形 69"/>
            <p:cNvSpPr/>
            <p:nvPr/>
          </p:nvSpPr>
          <p:spPr>
            <a:xfrm>
              <a:off x="4938831" y="1761928"/>
              <a:ext cx="3109670" cy="99011"/>
            </a:xfrm>
            <a:prstGeom prst="rect">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Group 5"/>
          <p:cNvGrpSpPr/>
          <p:nvPr/>
        </p:nvGrpSpPr>
        <p:grpSpPr bwMode="auto">
          <a:xfrm>
            <a:off x="9842064" y="5816789"/>
            <a:ext cx="396044" cy="276507"/>
            <a:chOff x="0" y="0"/>
            <a:chExt cx="315129" cy="288032"/>
          </a:xfrm>
          <a:solidFill>
            <a:schemeClr val="bg1"/>
          </a:solidFill>
        </p:grpSpPr>
        <p:sp>
          <p:nvSpPr>
            <p:cNvPr id="74" name="燕尾形 30"/>
            <p:cNvSpPr>
              <a:spLocks noChangeArrowheads="1"/>
            </p:cNvSpPr>
            <p:nvPr/>
          </p:nvSpPr>
          <p:spPr bwMode="auto">
            <a:xfrm>
              <a:off x="0"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燕尾形 31"/>
            <p:cNvSpPr>
              <a:spLocks noChangeArrowheads="1"/>
            </p:cNvSpPr>
            <p:nvPr/>
          </p:nvSpPr>
          <p:spPr bwMode="auto">
            <a:xfrm>
              <a:off x="135281" y="0"/>
              <a:ext cx="179848" cy="288032"/>
            </a:xfrm>
            <a:prstGeom prst="chevron">
              <a:avLst>
                <a:gd name="adj" fmla="val 57662"/>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anose="020B0604020202020204" pitchFamily="34" charset="0"/>
                <a:buNone/>
              </a:pPr>
              <a:endParaRPr lang="zh-CN" altLang="zh-CN">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6" name="组合 75"/>
          <p:cNvGrpSpPr/>
          <p:nvPr/>
        </p:nvGrpSpPr>
        <p:grpSpPr>
          <a:xfrm>
            <a:off x="4942955" y="1988829"/>
            <a:ext cx="2843728" cy="3649769"/>
            <a:chOff x="4925311" y="700118"/>
            <a:chExt cx="3123190" cy="4585644"/>
          </a:xfrm>
        </p:grpSpPr>
        <p:sp>
          <p:nvSpPr>
            <p:cNvPr id="77" name="矩形 76"/>
            <p:cNvSpPr/>
            <p:nvPr/>
          </p:nvSpPr>
          <p:spPr>
            <a:xfrm>
              <a:off x="4925312" y="1538937"/>
              <a:ext cx="3118237" cy="374682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TextBox 6"/>
            <p:cNvSpPr txBox="1"/>
            <p:nvPr/>
          </p:nvSpPr>
          <p:spPr>
            <a:xfrm>
              <a:off x="4925311" y="1624046"/>
              <a:ext cx="3118237" cy="3306362"/>
            </a:xfrm>
            <a:prstGeom prst="rect">
              <a:avLst/>
            </a:prstGeom>
            <a:noFill/>
          </p:spPr>
          <p:txBody>
            <a:bodyPr wrap="square" rtlCol="0">
              <a:spAutoFit/>
            </a:bodyPr>
            <a:lstStyle/>
            <a:p>
              <a:pPr algn="ctr">
                <a:lnSpc>
                  <a:spcPct val="130000"/>
                </a:lnSpc>
              </a:pP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5007145" y="1967457"/>
              <a:ext cx="3014511" cy="2374333"/>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lang="zh-CN" altLang="en-US" dirty="0"/>
                <a:t>教师增强法治意识和能力，学会运用法律手段处理身边出现的不法侵害，是维护教师合法权益的重要保障。</a:t>
              </a:r>
              <a:endParaRPr lang="zh-CN" altLang="en-US" dirty="0"/>
            </a:p>
          </p:txBody>
        </p:sp>
        <p:sp>
          <p:nvSpPr>
            <p:cNvPr id="80" name="TextBox 6"/>
            <p:cNvSpPr txBox="1"/>
            <p:nvPr/>
          </p:nvSpPr>
          <p:spPr>
            <a:xfrm>
              <a:off x="4930195" y="700118"/>
              <a:ext cx="3118238" cy="1018027"/>
            </a:xfrm>
            <a:prstGeom prst="rect">
              <a:avLst/>
            </a:prstGeom>
            <a:solidFill>
              <a:srgbClr val="FFCC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smtClean="0">
                  <a:solidFill>
                    <a:srgbClr val="FFFFFF"/>
                  </a:solidFill>
                </a:rPr>
                <a:t>2. </a:t>
              </a:r>
              <a:r>
                <a:rPr sz="1800" dirty="0">
                  <a:solidFill>
                    <a:srgbClr val="FFFFFF"/>
                  </a:solidFill>
                </a:rPr>
                <a:t>是维护教师合法权益的重要保障</a:t>
              </a:r>
              <a:endParaRPr sz="1800" dirty="0">
                <a:solidFill>
                  <a:srgbClr val="FFFFFF"/>
                </a:solidFill>
              </a:endParaRPr>
            </a:p>
          </p:txBody>
        </p:sp>
        <p:sp>
          <p:nvSpPr>
            <p:cNvPr id="81" name="矩形 80"/>
            <p:cNvSpPr/>
            <p:nvPr/>
          </p:nvSpPr>
          <p:spPr>
            <a:xfrm>
              <a:off x="4938831" y="1761928"/>
              <a:ext cx="3109670" cy="99011"/>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8024927" y="2283893"/>
            <a:ext cx="3650187" cy="3704901"/>
            <a:chOff x="4925311" y="1042385"/>
            <a:chExt cx="3123190" cy="4654912"/>
          </a:xfrm>
        </p:grpSpPr>
        <p:sp>
          <p:nvSpPr>
            <p:cNvPr id="83" name="矩形 82"/>
            <p:cNvSpPr/>
            <p:nvPr/>
          </p:nvSpPr>
          <p:spPr>
            <a:xfrm>
              <a:off x="4925312" y="1538937"/>
              <a:ext cx="3118237" cy="3746825"/>
            </a:xfrm>
            <a:prstGeom prst="rect">
              <a:avLst/>
            </a:prstGeom>
            <a:solidFill>
              <a:schemeClr val="bg1">
                <a:lumMod val="9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4" name="TextBox 6"/>
            <p:cNvSpPr txBox="1"/>
            <p:nvPr/>
          </p:nvSpPr>
          <p:spPr>
            <a:xfrm>
              <a:off x="4925311" y="1624046"/>
              <a:ext cx="3118237" cy="3306362"/>
            </a:xfrm>
            <a:prstGeom prst="rect">
              <a:avLst/>
            </a:prstGeom>
            <a:noFill/>
          </p:spPr>
          <p:txBody>
            <a:bodyPr wrap="square" rtlCol="0">
              <a:spAutoFit/>
            </a:bodyPr>
            <a:lstStyle/>
            <a:p>
              <a:pPr algn="ctr">
                <a:lnSpc>
                  <a:spcPct val="130000"/>
                </a:lnSpc>
              </a:pP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5007145" y="1967457"/>
              <a:ext cx="3014511" cy="3729840"/>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dirty="0"/>
                <a:t>教师作为教书育人的主体，在教育教学中贯彻依法执教，一方面能够提升学生的法律意识和法律思维，另一方面能够有意识地促使学生在学习生活中自觉学法、尊法、守法、用法。因此，依法执教能有效地促进青少年法治教育的进程。</a:t>
              </a:r>
              <a:endParaRPr dirty="0"/>
            </a:p>
          </p:txBody>
        </p:sp>
        <p:sp>
          <p:nvSpPr>
            <p:cNvPr id="86" name="TextBox 6"/>
            <p:cNvSpPr txBox="1"/>
            <p:nvPr/>
          </p:nvSpPr>
          <p:spPr>
            <a:xfrm>
              <a:off x="4925313" y="1042385"/>
              <a:ext cx="3118238" cy="566457"/>
            </a:xfrm>
            <a:prstGeom prst="rect">
              <a:avLst/>
            </a:prstGeom>
            <a:solidFill>
              <a:srgbClr val="92D05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dirty="0">
                  <a:solidFill>
                    <a:srgbClr val="FFFFFF"/>
                  </a:solidFill>
                </a:rPr>
                <a:t>3. </a:t>
              </a:r>
              <a:r>
                <a:rPr lang="en-US" altLang="zh-CN" sz="1800" dirty="0" smtClean="0">
                  <a:solidFill>
                    <a:srgbClr val="FFFFFF"/>
                  </a:solidFill>
                </a:rPr>
                <a:t> </a:t>
              </a:r>
              <a:r>
                <a:rPr lang="zh-CN" altLang="en-US" sz="1800" dirty="0">
                  <a:solidFill>
                    <a:srgbClr val="FFFFFF"/>
                  </a:solidFill>
                </a:rPr>
                <a:t>有助于推动青少年法治教育</a:t>
              </a:r>
              <a:endParaRPr lang="zh-CN" altLang="en-US" sz="1800" dirty="0">
                <a:solidFill>
                  <a:srgbClr val="FFFFFF"/>
                </a:solidFill>
              </a:endParaRPr>
            </a:p>
          </p:txBody>
        </p:sp>
        <p:sp>
          <p:nvSpPr>
            <p:cNvPr id="87" name="矩形 86"/>
            <p:cNvSpPr/>
            <p:nvPr/>
          </p:nvSpPr>
          <p:spPr>
            <a:xfrm>
              <a:off x="4938831" y="1761928"/>
              <a:ext cx="3109670" cy="9901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TextBox 8"/>
          <p:cNvSpPr txBox="1"/>
          <p:nvPr/>
        </p:nvSpPr>
        <p:spPr>
          <a:xfrm>
            <a:off x="988060" y="1254125"/>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二、依法执教的必要性</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p:cNvSpPr>
            <a:spLocks noChangeArrowheads="1"/>
          </p:cNvSpPr>
          <p:nvPr/>
        </p:nvSpPr>
        <p:spPr bwMode="auto">
          <a:xfrm>
            <a:off x="2629292" y="3492929"/>
            <a:ext cx="1204912" cy="1172629"/>
          </a:xfrm>
          <a:prstGeom prst="rect">
            <a:avLst/>
          </a:prstGeom>
          <a:noFill/>
        </p:spPr>
        <p:txBody>
          <a:bodyPr wrap="square" rtlCol="0">
            <a:spAutoFit/>
          </a:bodyPr>
          <a:lstStyle/>
          <a:p>
            <a:pPr>
              <a:lnSpc>
                <a:spcPct val="130000"/>
              </a:lnSpc>
            </a:pPr>
            <a:endParaRPr lang="zh-CN" altLang="en-US" dirty="0">
              <a:solidFill>
                <a:srgbClr val="5F5E5C"/>
              </a:solidFill>
              <a:latin typeface="微软雅黑" panose="020B0503020204020204" pitchFamily="34" charset="-122"/>
              <a:ea typeface="微软雅黑" panose="020B0503020204020204" pitchFamily="34" charset="-122"/>
            </a:endParaRPr>
          </a:p>
          <a:p>
            <a:pPr>
              <a:lnSpc>
                <a:spcPct val="130000"/>
              </a:lnSpc>
            </a:pPr>
            <a:endParaRPr lang="zh-CN" altLang="en-US" dirty="0">
              <a:solidFill>
                <a:srgbClr val="5F5E5C"/>
              </a:solidFill>
              <a:latin typeface="微软雅黑" panose="020B0503020204020204" pitchFamily="34" charset="-122"/>
              <a:ea typeface="微软雅黑" panose="020B0503020204020204" pitchFamily="34" charset="-122"/>
            </a:endParaRPr>
          </a:p>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 </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7" name="五边形 6"/>
          <p:cNvSpPr/>
          <p:nvPr/>
        </p:nvSpPr>
        <p:spPr>
          <a:xfrm>
            <a:off x="608984" y="2886149"/>
            <a:ext cx="5673538" cy="614859"/>
          </a:xfrm>
          <a:prstGeom prst="homePlate">
            <a:avLst/>
          </a:prstGeom>
          <a:solidFill>
            <a:srgbClr val="A2B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开展教师法治教育培训</a:t>
            </a:r>
            <a:endParaRPr lang="zh-CN" altLang="en-US" sz="2400" dirty="0">
              <a:latin typeface="微软雅黑" panose="020B0503020204020204" pitchFamily="34" charset="-122"/>
              <a:ea typeface="微软雅黑" panose="020B0503020204020204" pitchFamily="34" charset="-122"/>
            </a:endParaRPr>
          </a:p>
        </p:txBody>
      </p:sp>
      <p:sp>
        <p:nvSpPr>
          <p:cNvPr id="8" name="五边形 7"/>
          <p:cNvSpPr/>
          <p:nvPr/>
        </p:nvSpPr>
        <p:spPr>
          <a:xfrm>
            <a:off x="612189" y="3990522"/>
            <a:ext cx="5670333" cy="67503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营造浓厚的法治校园氛围</a:t>
            </a:r>
            <a:endParaRPr lang="zh-CN" altLang="en-US" sz="2400" dirty="0">
              <a:latin typeface="微软雅黑" panose="020B0503020204020204" pitchFamily="34" charset="-122"/>
              <a:ea typeface="微软雅黑" panose="020B0503020204020204" pitchFamily="34" charset="-122"/>
            </a:endParaRPr>
          </a:p>
        </p:txBody>
      </p:sp>
      <p:sp>
        <p:nvSpPr>
          <p:cNvPr id="9" name="五边形 8"/>
          <p:cNvSpPr/>
          <p:nvPr/>
        </p:nvSpPr>
        <p:spPr>
          <a:xfrm>
            <a:off x="612190" y="5117916"/>
            <a:ext cx="5667128" cy="615340"/>
          </a:xfrm>
          <a:prstGeom prst="homePlate">
            <a:avLst/>
          </a:prstGeom>
          <a:solidFill>
            <a:srgbClr val="F830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latin typeface="微软雅黑" panose="020B0503020204020204" pitchFamily="34" charset="-122"/>
                <a:ea typeface="微软雅黑" panose="020B0503020204020204" pitchFamily="34" charset="-122"/>
              </a:rPr>
              <a:t>建立健全法治教育考核机制</a:t>
            </a:r>
            <a:endParaRPr lang="zh-CN" altLang="en-US" sz="2400" dirty="0">
              <a:latin typeface="微软雅黑" panose="020B0503020204020204" pitchFamily="34" charset="-122"/>
              <a:ea typeface="微软雅黑" panose="020B0503020204020204" pitchFamily="34" charset="-122"/>
            </a:endParaRPr>
          </a:p>
        </p:txBody>
      </p:sp>
      <p:cxnSp>
        <p:nvCxnSpPr>
          <p:cNvPr id="10" name="直接连接符 9"/>
          <p:cNvCxnSpPr>
            <a:endCxn id="13" idx="1"/>
          </p:cNvCxnSpPr>
          <p:nvPr/>
        </p:nvCxnSpPr>
        <p:spPr>
          <a:xfrm>
            <a:off x="6282522" y="3193579"/>
            <a:ext cx="2318934" cy="974551"/>
          </a:xfrm>
          <a:prstGeom prst="line">
            <a:avLst/>
          </a:prstGeom>
          <a:ln>
            <a:solidFill>
              <a:srgbClr val="A2B93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endCxn id="13" idx="1"/>
          </p:cNvCxnSpPr>
          <p:nvPr/>
        </p:nvCxnSpPr>
        <p:spPr>
          <a:xfrm flipV="1">
            <a:off x="6282522" y="4168130"/>
            <a:ext cx="2318934" cy="159910"/>
          </a:xfrm>
          <a:prstGeom prst="line">
            <a:avLst/>
          </a:prstGeom>
          <a:ln>
            <a:solidFill>
              <a:srgbClr val="FFC409"/>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endCxn id="13" idx="1"/>
          </p:cNvCxnSpPr>
          <p:nvPr/>
        </p:nvCxnSpPr>
        <p:spPr>
          <a:xfrm flipV="1">
            <a:off x="6279318" y="4168130"/>
            <a:ext cx="2322138" cy="1257456"/>
          </a:xfrm>
          <a:prstGeom prst="line">
            <a:avLst/>
          </a:prstGeom>
          <a:ln>
            <a:solidFill>
              <a:srgbClr val="F83003"/>
            </a:solidFill>
          </a:ln>
        </p:spPr>
        <p:style>
          <a:lnRef idx="1">
            <a:schemeClr val="accent1"/>
          </a:lnRef>
          <a:fillRef idx="0">
            <a:schemeClr val="accent1"/>
          </a:fillRef>
          <a:effectRef idx="0">
            <a:schemeClr val="accent1"/>
          </a:effectRef>
          <a:fontRef idx="minor">
            <a:schemeClr val="tx1"/>
          </a:fontRef>
        </p:style>
      </p:cxnSp>
      <p:sp>
        <p:nvSpPr>
          <p:cNvPr id="13" name="右箭头 12"/>
          <p:cNvSpPr/>
          <p:nvPr/>
        </p:nvSpPr>
        <p:spPr>
          <a:xfrm>
            <a:off x="8601456" y="4027051"/>
            <a:ext cx="569935" cy="282158"/>
          </a:xfrm>
          <a:prstGeom prst="rightArrow">
            <a:avLst>
              <a:gd name="adj1" fmla="val 50000"/>
              <a:gd name="adj2" fmla="val 201887"/>
            </a:avLst>
          </a:prstGeom>
          <a:solidFill>
            <a:srgbClr val="40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9447668" y="4506250"/>
            <a:ext cx="1893481" cy="1"/>
          </a:xfrm>
          <a:prstGeom prst="line">
            <a:avLst/>
          </a:prstGeom>
          <a:ln>
            <a:solidFill>
              <a:srgbClr val="4C6062"/>
            </a:solidFill>
          </a:ln>
        </p:spPr>
        <p:style>
          <a:lnRef idx="1">
            <a:schemeClr val="accent1"/>
          </a:lnRef>
          <a:fillRef idx="0">
            <a:schemeClr val="accent1"/>
          </a:fillRef>
          <a:effectRef idx="0">
            <a:schemeClr val="accent1"/>
          </a:effectRef>
          <a:fontRef idx="minor">
            <a:schemeClr val="tx1"/>
          </a:fontRef>
        </p:style>
      </p:cxnSp>
      <p:sp>
        <p:nvSpPr>
          <p:cNvPr id="15" name="文本框 41"/>
          <p:cNvSpPr txBox="1"/>
          <p:nvPr/>
        </p:nvSpPr>
        <p:spPr>
          <a:xfrm>
            <a:off x="9303652" y="3876343"/>
            <a:ext cx="2268131" cy="1198880"/>
          </a:xfrm>
          <a:prstGeom prst="rect">
            <a:avLst/>
          </a:prstGeom>
          <a:noFill/>
        </p:spPr>
        <p:txBody>
          <a:bodyPr wrap="square" rtlCol="0">
            <a:spAutoFit/>
          </a:bodyPr>
          <a:lstStyle/>
          <a:p>
            <a:pPr algn="ctr"/>
            <a:r>
              <a:rPr lang="zh-CN" altLang="en-US" sz="3600" dirty="0">
                <a:solidFill>
                  <a:srgbClr val="235E73"/>
                </a:solidFill>
                <a:latin typeface="微软雅黑" panose="020B0503020204020204" pitchFamily="34" charset="-122"/>
                <a:ea typeface="微软雅黑" panose="020B0503020204020204" pitchFamily="34" charset="-122"/>
              </a:rPr>
              <a:t>加强教师法治教育</a:t>
            </a:r>
            <a:endParaRPr lang="zh-CN" altLang="en-US" sz="3600" dirty="0">
              <a:solidFill>
                <a:srgbClr val="235E73"/>
              </a:solidFill>
              <a:latin typeface="微软雅黑" panose="020B0503020204020204" pitchFamily="34" charset="-122"/>
              <a:ea typeface="微软雅黑" panose="020B0503020204020204" pitchFamily="34" charset="-122"/>
            </a:endParaRPr>
          </a:p>
        </p:txBody>
      </p:sp>
      <p:sp>
        <p:nvSpPr>
          <p:cNvPr id="19" name="直接连接符 18"/>
          <p:cNvSpPr>
            <a:spLocks noChangeShapeType="1"/>
          </p:cNvSpPr>
          <p:nvPr/>
        </p:nvSpPr>
        <p:spPr bwMode="auto">
          <a:xfrm flipV="1">
            <a:off x="590753" y="2276237"/>
            <a:ext cx="11017225" cy="0"/>
          </a:xfrm>
          <a:prstGeom prst="line">
            <a:avLst/>
          </a:prstGeom>
          <a:noFill/>
          <a:ln w="57150" cap="flat" cmpd="sng">
            <a:solidFill>
              <a:srgbClr val="FFC409"/>
            </a:solidFill>
            <a:rou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20" name="直接连接符 19"/>
          <p:cNvSpPr>
            <a:spLocks noChangeShapeType="1"/>
          </p:cNvSpPr>
          <p:nvPr/>
        </p:nvSpPr>
        <p:spPr bwMode="auto">
          <a:xfrm flipV="1">
            <a:off x="554559" y="6309320"/>
            <a:ext cx="11017224" cy="0"/>
          </a:xfrm>
          <a:prstGeom prst="line">
            <a:avLst/>
          </a:prstGeom>
          <a:noFill/>
          <a:ln w="57150" cap="flat" cmpd="sng">
            <a:solidFill>
              <a:srgbClr val="FFC409"/>
            </a:solidFill>
            <a:rou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a:p>
        </p:txBody>
      </p:sp>
      <p:sp>
        <p:nvSpPr>
          <p:cNvPr id="4" name="TextBox 8"/>
          <p:cNvSpPr txBox="1"/>
          <p:nvPr/>
        </p:nvSpPr>
        <p:spPr>
          <a:xfrm>
            <a:off x="410845" y="1052195"/>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三、加强教师法治教育</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71851"/>
            <a:ext cx="339466" cy="1530679"/>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2134712"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979495" y="3448431"/>
            <a:ext cx="477196" cy="1554099"/>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1480" cy="368300"/>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87002" y="129885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itchFamily="82" charset="0"/>
            </a:endParaRPr>
          </a:p>
        </p:txBody>
      </p:sp>
      <p:pic>
        <p:nvPicPr>
          <p:cNvPr id="3" name="图片 2"/>
          <p:cNvPicPr>
            <a:picLocks noChangeAspect="1"/>
          </p:cNvPicPr>
          <p:nvPr/>
        </p:nvPicPr>
        <p:blipFill>
          <a:blip r:embed="rId1"/>
          <a:stretch>
            <a:fillRect/>
          </a:stretch>
        </p:blipFill>
        <p:spPr>
          <a:xfrm>
            <a:off x="2136775" y="3432175"/>
            <a:ext cx="2475865" cy="1533525"/>
          </a:xfrm>
          <a:prstGeom prst="rect">
            <a:avLst/>
          </a:prstGeom>
        </p:spPr>
      </p:pic>
      <p:pic>
        <p:nvPicPr>
          <p:cNvPr id="4" name="图片 3"/>
          <p:cNvPicPr>
            <a:picLocks noChangeAspect="1"/>
          </p:cNvPicPr>
          <p:nvPr/>
        </p:nvPicPr>
        <p:blipFill>
          <a:blip r:embed="rId2"/>
          <a:stretch>
            <a:fillRect/>
          </a:stretch>
        </p:blipFill>
        <p:spPr>
          <a:xfrm>
            <a:off x="9458325" y="3454400"/>
            <a:ext cx="2399665" cy="1518920"/>
          </a:xfrm>
          <a:prstGeom prst="rect">
            <a:avLst/>
          </a:prstGeom>
        </p:spPr>
      </p:pic>
      <p:pic>
        <p:nvPicPr>
          <p:cNvPr id="5" name="图片 4"/>
          <p:cNvPicPr>
            <a:picLocks noChangeAspect="1"/>
          </p:cNvPicPr>
          <p:nvPr/>
        </p:nvPicPr>
        <p:blipFill>
          <a:blip r:embed="rId3"/>
          <a:stretch>
            <a:fillRect/>
          </a:stretch>
        </p:blipFill>
        <p:spPr>
          <a:xfrm>
            <a:off x="6675755" y="3428365"/>
            <a:ext cx="2362200" cy="1564005"/>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742061" y="2833773"/>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任务一</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514999" y="3095383"/>
            <a:ext cx="7848872" cy="1728191"/>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800" dirty="0">
                <a:solidFill>
                  <a:schemeClr val="bg1"/>
                </a:solidFill>
                <a:ea typeface="微软雅黑" panose="020B0503020204020204" pitchFamily="34" charset="-122"/>
              </a:rPr>
              <a:t>教师的法律地位</a:t>
            </a:r>
            <a:endParaRPr lang="zh-CN" altLang="en-US" sz="4800" dirty="0">
              <a:solidFill>
                <a:schemeClr val="bg1"/>
              </a:solidFill>
              <a:ea typeface="微软雅黑" panose="020B0503020204020204" pitchFamily="34" charset="-122"/>
            </a:endParaRPr>
          </a:p>
        </p:txBody>
      </p:sp>
      <p:sp>
        <p:nvSpPr>
          <p:cNvPr id="12" name="矩形 11"/>
          <p:cNvSpPr/>
          <p:nvPr/>
        </p:nvSpPr>
        <p:spPr>
          <a:xfrm>
            <a:off x="4659015" y="3417450"/>
            <a:ext cx="7200800"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3" name="图片 2"/>
          <p:cNvPicPr>
            <a:picLocks noChangeAspect="1"/>
          </p:cNvPicPr>
          <p:nvPr/>
        </p:nvPicPr>
        <p:blipFill>
          <a:blip r:embed="rId1"/>
          <a:stretch>
            <a:fillRect/>
          </a:stretch>
        </p:blipFill>
        <p:spPr>
          <a:xfrm>
            <a:off x="1079500" y="2348865"/>
            <a:ext cx="2912110" cy="2474595"/>
          </a:xfrm>
          <a:prstGeom prst="rect">
            <a:avLst/>
          </a:prstGeom>
        </p:spPr>
      </p:pic>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562610" y="980440"/>
            <a:ext cx="4474210" cy="521970"/>
          </a:xfrm>
          <a:prstGeom prst="rect">
            <a:avLst/>
          </a:prstGeom>
          <a:noFill/>
        </p:spPr>
        <p:txBody>
          <a:bodyPr wrap="square" rtlCol="0">
            <a:spAutoFit/>
          </a:bodyPr>
          <a:lstStyle/>
          <a:p>
            <a:r>
              <a:rPr lang="zh-CN" altLang="en-US" sz="2800" dirty="0">
                <a:solidFill>
                  <a:srgbClr val="5F5E5C"/>
                </a:solidFill>
                <a:latin typeface="微软雅黑" panose="020B0503020204020204" pitchFamily="34" charset="-122"/>
                <a:ea typeface="微软雅黑" panose="020B0503020204020204" pitchFamily="34" charset="-122"/>
              </a:rPr>
              <a:t>一、教师法律地位的含义</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55" name="云形标注 6"/>
          <p:cNvSpPr>
            <a:spLocks noChangeArrowheads="1"/>
          </p:cNvSpPr>
          <p:nvPr/>
        </p:nvSpPr>
        <p:spPr bwMode="auto">
          <a:xfrm>
            <a:off x="3362960" y="2060575"/>
            <a:ext cx="8241030" cy="1637665"/>
          </a:xfrm>
          <a:prstGeom prst="flowChartAlternateProcess">
            <a:avLst/>
          </a:prstGeom>
          <a:effectLst>
            <a:outerShdw blurRad="76200" dir="13500000" sy="23000" kx="1200000" algn="br" rotWithShape="0">
              <a:prstClr val="black">
                <a:alpha val="20000"/>
              </a:prstClr>
            </a:outerShdw>
          </a:effectLst>
        </p:spPr>
        <p:style>
          <a:lnRef idx="2">
            <a:schemeClr val="accent1"/>
          </a:lnRef>
          <a:fillRef idx="1">
            <a:schemeClr val="lt1"/>
          </a:fillRef>
          <a:effectRef idx="0">
            <a:schemeClr val="accent1"/>
          </a:effectRef>
          <a:fontRef idx="minor">
            <a:schemeClr val="dk1"/>
          </a:fontRef>
        </p:style>
        <p:txBody>
          <a:bodyPr/>
          <a:lstStyle/>
          <a:p>
            <a:pPr lvl="0"/>
            <a:r>
              <a:rPr lang="zh-CN" altLang="en-US" sz="2200" dirty="0" smtClean="0">
                <a:solidFill>
                  <a:srgbClr val="4F81BD"/>
                </a:solidFill>
                <a:latin typeface="微软雅黑" panose="020B0503020204020204" pitchFamily="34" charset="-122"/>
                <a:ea typeface="微软雅黑" panose="020B0503020204020204" pitchFamily="34" charset="-122"/>
              </a:rPr>
              <a:t>教师的法律地位就是通过法律确认的教师的职业地位，广义来讲，教师的法律地位应涵盖教师的政治地位、经济地位和职业声望等方面的内容，教师的法律地位主要通过教师的权利与义务体现出来。</a:t>
            </a:r>
            <a:endParaRPr lang="zh-CN" altLang="en-US" sz="2200" dirty="0" smtClean="0">
              <a:solidFill>
                <a:srgbClr val="4F81BD"/>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0" y="3572510"/>
            <a:ext cx="2686685" cy="3279775"/>
          </a:xfrm>
          <a:prstGeom prst="rect">
            <a:avLst/>
          </a:prstGeom>
        </p:spPr>
      </p:pic>
      <p:sp>
        <p:nvSpPr>
          <p:cNvPr id="4" name="文本框 41"/>
          <p:cNvSpPr txBox="1"/>
          <p:nvPr/>
        </p:nvSpPr>
        <p:spPr>
          <a:xfrm>
            <a:off x="3003182" y="4982513"/>
            <a:ext cx="2268131" cy="460375"/>
          </a:xfrm>
          <a:prstGeom prst="rect">
            <a:avLst/>
          </a:prstGeom>
          <a:noFill/>
        </p:spPr>
        <p:txBody>
          <a:bodyPr wrap="square" rtlCol="0">
            <a:spAutoFit/>
          </a:bodyPr>
          <a:p>
            <a:pPr algn="ctr"/>
            <a:r>
              <a:rPr lang="zh-CN" altLang="zh-CN" sz="2400" u="sng" dirty="0">
                <a:solidFill>
                  <a:srgbClr val="235E73"/>
                </a:solidFill>
                <a:latin typeface="微软雅黑" panose="020B0503020204020204" pitchFamily="34" charset="-122"/>
                <a:ea typeface="微软雅黑" panose="020B0503020204020204" pitchFamily="34" charset="-122"/>
              </a:rPr>
              <a:t>两方面含义：</a:t>
            </a:r>
            <a:endParaRPr lang="zh-CN" altLang="zh-CN" sz="2400" u="sng" dirty="0">
              <a:solidFill>
                <a:srgbClr val="235E73"/>
              </a:solidFill>
              <a:latin typeface="微软雅黑" panose="020B0503020204020204" pitchFamily="34" charset="-122"/>
              <a:ea typeface="微软雅黑" panose="020B0503020204020204" pitchFamily="34" charset="-122"/>
            </a:endParaRPr>
          </a:p>
        </p:txBody>
      </p:sp>
      <p:sp>
        <p:nvSpPr>
          <p:cNvPr id="8" name="五边形 7"/>
          <p:cNvSpPr/>
          <p:nvPr/>
        </p:nvSpPr>
        <p:spPr>
          <a:xfrm>
            <a:off x="6102369" y="4292674"/>
            <a:ext cx="5673538" cy="614859"/>
          </a:xfrm>
          <a:prstGeom prst="homePlate">
            <a:avLst/>
          </a:prstGeom>
          <a:solidFill>
            <a:srgbClr val="A2B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latin typeface="微软雅黑" panose="020B0503020204020204" pitchFamily="34" charset="-122"/>
                <a:ea typeface="微软雅黑" panose="020B0503020204020204" pitchFamily="34" charset="-122"/>
              </a:rPr>
              <a:t>一是教师法律地位是以法律形式规定的教师在各类法律法规关系中的地位</a:t>
            </a:r>
            <a:endParaRPr lang="zh-CN" altLang="en-US" dirty="0">
              <a:latin typeface="微软雅黑" panose="020B0503020204020204" pitchFamily="34" charset="-122"/>
              <a:ea typeface="微软雅黑" panose="020B0503020204020204" pitchFamily="34" charset="-122"/>
            </a:endParaRPr>
          </a:p>
        </p:txBody>
      </p:sp>
      <p:sp>
        <p:nvSpPr>
          <p:cNvPr id="9" name="五边形 8"/>
          <p:cNvSpPr/>
          <p:nvPr/>
        </p:nvSpPr>
        <p:spPr>
          <a:xfrm>
            <a:off x="6105574" y="5517062"/>
            <a:ext cx="5670333" cy="67503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dirty="0">
                <a:latin typeface="微软雅黑" panose="020B0503020204020204" pitchFamily="34" charset="-122"/>
                <a:ea typeface="微软雅黑" panose="020B0503020204020204" pitchFamily="34" charset="-122"/>
              </a:rPr>
              <a:t>二是教师法律地位主要通过教师享有的权利和履行的义务体现出来</a:t>
            </a:r>
            <a:endParaRPr lang="zh-CN" altLang="en-US" dirty="0">
              <a:latin typeface="微软雅黑" panose="020B0503020204020204" pitchFamily="34" charset="-122"/>
              <a:ea typeface="微软雅黑" panose="020B0503020204020204" pitchFamily="34" charset="-122"/>
            </a:endParaRPr>
          </a:p>
        </p:txBody>
      </p:sp>
      <p:sp>
        <p:nvSpPr>
          <p:cNvPr id="13" name="右箭头 12"/>
          <p:cNvSpPr/>
          <p:nvPr/>
        </p:nvSpPr>
        <p:spPr>
          <a:xfrm>
            <a:off x="5162931" y="5071626"/>
            <a:ext cx="569935" cy="282158"/>
          </a:xfrm>
          <a:prstGeom prst="rightArrow">
            <a:avLst>
              <a:gd name="adj1" fmla="val 50000"/>
              <a:gd name="adj2" fmla="val 201887"/>
            </a:avLst>
          </a:prstGeom>
          <a:solidFill>
            <a:srgbClr val="40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15716" y="2149530"/>
            <a:ext cx="2296720" cy="1605094"/>
            <a:chOff x="2214563" y="1323975"/>
            <a:chExt cx="2295524" cy="1605094"/>
          </a:xfrm>
          <a:effectLst>
            <a:outerShdw blurRad="101600" dist="63500" dir="5400000" algn="t" rotWithShape="0">
              <a:prstClr val="black">
                <a:alpha val="25000"/>
              </a:prstClr>
            </a:outerShdw>
          </a:effectLst>
        </p:grpSpPr>
        <p:sp>
          <p:nvSpPr>
            <p:cNvPr id="9" name="任意多边形 8"/>
            <p:cNvSpPr/>
            <p:nvPr/>
          </p:nvSpPr>
          <p:spPr>
            <a:xfrm>
              <a:off x="3995737" y="1457325"/>
              <a:ext cx="514350" cy="1252538"/>
            </a:xfrm>
            <a:custGeom>
              <a:avLst/>
              <a:gdLst>
                <a:gd name="connsiteX0" fmla="*/ 28575 w 514350"/>
                <a:gd name="connsiteY0" fmla="*/ 1252538 h 1252538"/>
                <a:gd name="connsiteX1" fmla="*/ 366713 w 514350"/>
                <a:gd name="connsiteY1" fmla="*/ 852488 h 1252538"/>
                <a:gd name="connsiteX2" fmla="*/ 514350 w 514350"/>
                <a:gd name="connsiteY2" fmla="*/ 328613 h 1252538"/>
                <a:gd name="connsiteX3" fmla="*/ 328613 w 514350"/>
                <a:gd name="connsiteY3" fmla="*/ 0 h 1252538"/>
                <a:gd name="connsiteX4" fmla="*/ 0 w 514350"/>
                <a:gd name="connsiteY4" fmla="*/ 619125 h 1252538"/>
                <a:gd name="connsiteX5" fmla="*/ 28575 w 514350"/>
                <a:gd name="connsiteY5" fmla="*/ 1252538 h 1252538"/>
                <a:gd name="connsiteX0-1" fmla="*/ 28575 w 514350"/>
                <a:gd name="connsiteY0-2" fmla="*/ 1252538 h 1252538"/>
                <a:gd name="connsiteX1-3" fmla="*/ 366713 w 514350"/>
                <a:gd name="connsiteY1-4" fmla="*/ 852488 h 1252538"/>
                <a:gd name="connsiteX2-5" fmla="*/ 514350 w 514350"/>
                <a:gd name="connsiteY2-6" fmla="*/ 328613 h 1252538"/>
                <a:gd name="connsiteX3-7" fmla="*/ 314326 w 514350"/>
                <a:gd name="connsiteY3-8" fmla="*/ 0 h 1252538"/>
                <a:gd name="connsiteX4-9" fmla="*/ 0 w 514350"/>
                <a:gd name="connsiteY4-10" fmla="*/ 619125 h 1252538"/>
                <a:gd name="connsiteX5-11" fmla="*/ 28575 w 514350"/>
                <a:gd name="connsiteY5-12" fmla="*/ 1252538 h 125253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14350" h="1252538">
                  <a:moveTo>
                    <a:pt x="28575" y="1252538"/>
                  </a:moveTo>
                  <a:lnTo>
                    <a:pt x="366713" y="852488"/>
                  </a:lnTo>
                  <a:lnTo>
                    <a:pt x="514350" y="328613"/>
                  </a:lnTo>
                  <a:lnTo>
                    <a:pt x="314326" y="0"/>
                  </a:lnTo>
                  <a:lnTo>
                    <a:pt x="0" y="619125"/>
                  </a:lnTo>
                  <a:lnTo>
                    <a:pt x="28575" y="1252538"/>
                  </a:lnTo>
                  <a:close/>
                </a:path>
              </a:pathLst>
            </a:custGeom>
            <a:solidFill>
              <a:srgbClr val="FFA1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 name="任意多边形 9"/>
            <p:cNvSpPr/>
            <p:nvPr/>
          </p:nvSpPr>
          <p:spPr>
            <a:xfrm>
              <a:off x="2214563" y="1323975"/>
              <a:ext cx="2100262" cy="1166813"/>
            </a:xfrm>
            <a:custGeom>
              <a:avLst/>
              <a:gdLst>
                <a:gd name="connsiteX0" fmla="*/ 0 w 2100262"/>
                <a:gd name="connsiteY0" fmla="*/ 704850 h 1166813"/>
                <a:gd name="connsiteX1" fmla="*/ 566737 w 2100262"/>
                <a:gd name="connsiteY1" fmla="*/ 0 h 1166813"/>
                <a:gd name="connsiteX2" fmla="*/ 2100262 w 2100262"/>
                <a:gd name="connsiteY2" fmla="*/ 128588 h 1166813"/>
                <a:gd name="connsiteX3" fmla="*/ 1790700 w 2100262"/>
                <a:gd name="connsiteY3" fmla="*/ 766763 h 1166813"/>
                <a:gd name="connsiteX4" fmla="*/ 1276350 w 2100262"/>
                <a:gd name="connsiteY4" fmla="*/ 1166813 h 1166813"/>
                <a:gd name="connsiteX5" fmla="*/ 476250 w 2100262"/>
                <a:gd name="connsiteY5" fmla="*/ 1109663 h 1166813"/>
                <a:gd name="connsiteX6" fmla="*/ 0 w 2100262"/>
                <a:gd name="connsiteY6" fmla="*/ 704850 h 1166813"/>
                <a:gd name="connsiteX0-1" fmla="*/ 0 w 2100262"/>
                <a:gd name="connsiteY0-2" fmla="*/ 704850 h 1166813"/>
                <a:gd name="connsiteX1-3" fmla="*/ 566737 w 2100262"/>
                <a:gd name="connsiteY1-4" fmla="*/ 0 h 1166813"/>
                <a:gd name="connsiteX2-5" fmla="*/ 2100262 w 2100262"/>
                <a:gd name="connsiteY2-6" fmla="*/ 128588 h 1166813"/>
                <a:gd name="connsiteX3-7" fmla="*/ 1790700 w 2100262"/>
                <a:gd name="connsiteY3-8" fmla="*/ 766763 h 1166813"/>
                <a:gd name="connsiteX4-9" fmla="*/ 1276350 w 2100262"/>
                <a:gd name="connsiteY4-10" fmla="*/ 1166813 h 1166813"/>
                <a:gd name="connsiteX5-11" fmla="*/ 476250 w 2100262"/>
                <a:gd name="connsiteY5-12" fmla="*/ 1109663 h 1166813"/>
                <a:gd name="connsiteX6-13" fmla="*/ 0 w 2100262"/>
                <a:gd name="connsiteY6-14" fmla="*/ 704850 h 1166813"/>
                <a:gd name="connsiteX0-15" fmla="*/ 0 w 2100262"/>
                <a:gd name="connsiteY0-16" fmla="*/ 704850 h 1166813"/>
                <a:gd name="connsiteX1-17" fmla="*/ 566737 w 2100262"/>
                <a:gd name="connsiteY1-18" fmla="*/ 0 h 1166813"/>
                <a:gd name="connsiteX2-19" fmla="*/ 2100262 w 2100262"/>
                <a:gd name="connsiteY2-20" fmla="*/ 128588 h 1166813"/>
                <a:gd name="connsiteX3-21" fmla="*/ 1790700 w 2100262"/>
                <a:gd name="connsiteY3-22" fmla="*/ 766763 h 1166813"/>
                <a:gd name="connsiteX4-23" fmla="*/ 1276350 w 2100262"/>
                <a:gd name="connsiteY4-24" fmla="*/ 1166813 h 1166813"/>
                <a:gd name="connsiteX5-25" fmla="*/ 476250 w 2100262"/>
                <a:gd name="connsiteY5-26" fmla="*/ 1109663 h 1166813"/>
                <a:gd name="connsiteX6-27" fmla="*/ 0 w 2100262"/>
                <a:gd name="connsiteY6-28" fmla="*/ 704850 h 116681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100262" h="1166813">
                  <a:moveTo>
                    <a:pt x="0" y="704850"/>
                  </a:moveTo>
                  <a:lnTo>
                    <a:pt x="566737" y="0"/>
                  </a:lnTo>
                  <a:cubicBezTo>
                    <a:pt x="1216024" y="457200"/>
                    <a:pt x="1798637" y="290513"/>
                    <a:pt x="2100262" y="128588"/>
                  </a:cubicBezTo>
                  <a:lnTo>
                    <a:pt x="1790700" y="766763"/>
                  </a:lnTo>
                  <a:lnTo>
                    <a:pt x="1276350" y="1166813"/>
                  </a:lnTo>
                  <a:lnTo>
                    <a:pt x="476250" y="1109663"/>
                  </a:lnTo>
                  <a:lnTo>
                    <a:pt x="0" y="704850"/>
                  </a:lnTo>
                  <a:close/>
                </a:path>
              </a:pathLst>
            </a:custGeom>
            <a:solidFill>
              <a:srgbClr val="FFC1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 name="矩形 2"/>
            <p:cNvSpPr/>
            <p:nvPr/>
          </p:nvSpPr>
          <p:spPr>
            <a:xfrm>
              <a:off x="2225040" y="2034541"/>
              <a:ext cx="1798320" cy="894528"/>
            </a:xfrm>
            <a:custGeom>
              <a:avLst/>
              <a:gdLst>
                <a:gd name="connsiteX0" fmla="*/ 0 w 1744980"/>
                <a:gd name="connsiteY0" fmla="*/ 0 h 624840"/>
                <a:gd name="connsiteX1" fmla="*/ 1744980 w 1744980"/>
                <a:gd name="connsiteY1" fmla="*/ 0 h 624840"/>
                <a:gd name="connsiteX2" fmla="*/ 1744980 w 1744980"/>
                <a:gd name="connsiteY2" fmla="*/ 624840 h 624840"/>
                <a:gd name="connsiteX3" fmla="*/ 0 w 1744980"/>
                <a:gd name="connsiteY3" fmla="*/ 624840 h 624840"/>
                <a:gd name="connsiteX4" fmla="*/ 0 w 1744980"/>
                <a:gd name="connsiteY4" fmla="*/ 0 h 624840"/>
                <a:gd name="connsiteX0-1" fmla="*/ 0 w 1783080"/>
                <a:gd name="connsiteY0-2" fmla="*/ 0 h 624840"/>
                <a:gd name="connsiteX1-3" fmla="*/ 1783080 w 1783080"/>
                <a:gd name="connsiteY1-4" fmla="*/ 45720 h 624840"/>
                <a:gd name="connsiteX2-5" fmla="*/ 1744980 w 1783080"/>
                <a:gd name="connsiteY2-6" fmla="*/ 624840 h 624840"/>
                <a:gd name="connsiteX3-7" fmla="*/ 0 w 1783080"/>
                <a:gd name="connsiteY3-8" fmla="*/ 624840 h 624840"/>
                <a:gd name="connsiteX4-9" fmla="*/ 0 w 1783080"/>
                <a:gd name="connsiteY4-10" fmla="*/ 0 h 624840"/>
                <a:gd name="connsiteX0-11" fmla="*/ 0 w 1798320"/>
                <a:gd name="connsiteY0-12" fmla="*/ 0 h 670560"/>
                <a:gd name="connsiteX1-13" fmla="*/ 1783080 w 1798320"/>
                <a:gd name="connsiteY1-14" fmla="*/ 45720 h 670560"/>
                <a:gd name="connsiteX2-15" fmla="*/ 1798320 w 1798320"/>
                <a:gd name="connsiteY2-16" fmla="*/ 670560 h 670560"/>
                <a:gd name="connsiteX3-17" fmla="*/ 0 w 1798320"/>
                <a:gd name="connsiteY3-18" fmla="*/ 624840 h 670560"/>
                <a:gd name="connsiteX4-19" fmla="*/ 0 w 1798320"/>
                <a:gd name="connsiteY4-20" fmla="*/ 0 h 670560"/>
                <a:gd name="connsiteX0-21" fmla="*/ 0 w 1798320"/>
                <a:gd name="connsiteY0-22" fmla="*/ 0 h 670560"/>
                <a:gd name="connsiteX1-23" fmla="*/ 1783080 w 1798320"/>
                <a:gd name="connsiteY1-24" fmla="*/ 45720 h 670560"/>
                <a:gd name="connsiteX2-25" fmla="*/ 1798320 w 1798320"/>
                <a:gd name="connsiteY2-26" fmla="*/ 670560 h 670560"/>
                <a:gd name="connsiteX3-27" fmla="*/ 175260 w 1798320"/>
                <a:gd name="connsiteY3-28" fmla="*/ 518160 h 670560"/>
                <a:gd name="connsiteX4-29" fmla="*/ 0 w 1798320"/>
                <a:gd name="connsiteY4-30" fmla="*/ 0 h 670560"/>
                <a:gd name="connsiteX0-31" fmla="*/ 0 w 1798320"/>
                <a:gd name="connsiteY0-32" fmla="*/ 0 h 670560"/>
                <a:gd name="connsiteX1-33" fmla="*/ 1783080 w 1798320"/>
                <a:gd name="connsiteY1-34" fmla="*/ 45720 h 670560"/>
                <a:gd name="connsiteX2-35" fmla="*/ 1798320 w 1798320"/>
                <a:gd name="connsiteY2-36" fmla="*/ 670560 h 670560"/>
                <a:gd name="connsiteX3-37" fmla="*/ 60960 w 1798320"/>
                <a:gd name="connsiteY3-38" fmla="*/ 579120 h 670560"/>
                <a:gd name="connsiteX4-39" fmla="*/ 0 w 1798320"/>
                <a:gd name="connsiteY4-40" fmla="*/ 0 h 670560"/>
                <a:gd name="connsiteX0-41" fmla="*/ 0 w 1798320"/>
                <a:gd name="connsiteY0-42" fmla="*/ 0 h 744714"/>
                <a:gd name="connsiteX1-43" fmla="*/ 1783080 w 1798320"/>
                <a:gd name="connsiteY1-44" fmla="*/ 45720 h 744714"/>
                <a:gd name="connsiteX2-45" fmla="*/ 1798320 w 1798320"/>
                <a:gd name="connsiteY2-46" fmla="*/ 670560 h 744714"/>
                <a:gd name="connsiteX3-47" fmla="*/ 60960 w 1798320"/>
                <a:gd name="connsiteY3-48" fmla="*/ 579120 h 744714"/>
                <a:gd name="connsiteX4-49" fmla="*/ 0 w 1798320"/>
                <a:gd name="connsiteY4-50" fmla="*/ 0 h 744714"/>
                <a:gd name="connsiteX0-51" fmla="*/ 0 w 1798320"/>
                <a:gd name="connsiteY0-52" fmla="*/ 0 h 670560"/>
                <a:gd name="connsiteX1-53" fmla="*/ 1783080 w 1798320"/>
                <a:gd name="connsiteY1-54" fmla="*/ 45720 h 670560"/>
                <a:gd name="connsiteX2-55" fmla="*/ 1798320 w 1798320"/>
                <a:gd name="connsiteY2-56" fmla="*/ 670560 h 670560"/>
                <a:gd name="connsiteX3-57" fmla="*/ 60960 w 1798320"/>
                <a:gd name="connsiteY3-58" fmla="*/ 579120 h 670560"/>
                <a:gd name="connsiteX4-59" fmla="*/ 0 w 1798320"/>
                <a:gd name="connsiteY4-60" fmla="*/ 0 h 670560"/>
                <a:gd name="connsiteX0-61" fmla="*/ 0 w 1798320"/>
                <a:gd name="connsiteY0-62" fmla="*/ 0 h 670560"/>
                <a:gd name="connsiteX1-63" fmla="*/ 1783080 w 1798320"/>
                <a:gd name="connsiteY1-64" fmla="*/ 45720 h 670560"/>
                <a:gd name="connsiteX2-65" fmla="*/ 1798320 w 1798320"/>
                <a:gd name="connsiteY2-66" fmla="*/ 670560 h 670560"/>
                <a:gd name="connsiteX3-67" fmla="*/ 60960 w 1798320"/>
                <a:gd name="connsiteY3-68" fmla="*/ 579120 h 670560"/>
                <a:gd name="connsiteX4-69" fmla="*/ 0 w 1798320"/>
                <a:gd name="connsiteY4-70" fmla="*/ 0 h 670560"/>
                <a:gd name="connsiteX0-71" fmla="*/ 0 w 1798320"/>
                <a:gd name="connsiteY0-72" fmla="*/ 0 h 812979"/>
                <a:gd name="connsiteX1-73" fmla="*/ 1783080 w 1798320"/>
                <a:gd name="connsiteY1-74" fmla="*/ 45720 h 812979"/>
                <a:gd name="connsiteX2-75" fmla="*/ 1798320 w 1798320"/>
                <a:gd name="connsiteY2-76" fmla="*/ 670560 h 812979"/>
                <a:gd name="connsiteX3-77" fmla="*/ 60960 w 1798320"/>
                <a:gd name="connsiteY3-78" fmla="*/ 579120 h 812979"/>
                <a:gd name="connsiteX4-79" fmla="*/ 0 w 1798320"/>
                <a:gd name="connsiteY4-80" fmla="*/ 0 h 812979"/>
                <a:gd name="connsiteX0-81" fmla="*/ 0 w 1798320"/>
                <a:gd name="connsiteY0-82" fmla="*/ 0 h 894528"/>
                <a:gd name="connsiteX1-83" fmla="*/ 1783080 w 1798320"/>
                <a:gd name="connsiteY1-84" fmla="*/ 45720 h 894528"/>
                <a:gd name="connsiteX2-85" fmla="*/ 1798320 w 1798320"/>
                <a:gd name="connsiteY2-86" fmla="*/ 670560 h 894528"/>
                <a:gd name="connsiteX3-87" fmla="*/ 60960 w 1798320"/>
                <a:gd name="connsiteY3-88" fmla="*/ 579120 h 894528"/>
                <a:gd name="connsiteX4-89" fmla="*/ 0 w 1798320"/>
                <a:gd name="connsiteY4-90" fmla="*/ 0 h 894528"/>
                <a:gd name="connsiteX0-91" fmla="*/ 0 w 1798320"/>
                <a:gd name="connsiteY0-92" fmla="*/ 0 h 894528"/>
                <a:gd name="connsiteX1-93" fmla="*/ 1783080 w 1798320"/>
                <a:gd name="connsiteY1-94" fmla="*/ 45720 h 894528"/>
                <a:gd name="connsiteX2-95" fmla="*/ 1798320 w 1798320"/>
                <a:gd name="connsiteY2-96" fmla="*/ 670560 h 894528"/>
                <a:gd name="connsiteX3-97" fmla="*/ 60960 w 1798320"/>
                <a:gd name="connsiteY3-98" fmla="*/ 579120 h 894528"/>
                <a:gd name="connsiteX4-99" fmla="*/ 0 w 1798320"/>
                <a:gd name="connsiteY4-100" fmla="*/ 0 h 894528"/>
                <a:gd name="connsiteX0-101" fmla="*/ 0 w 1798320"/>
                <a:gd name="connsiteY0-102" fmla="*/ 0 h 894528"/>
                <a:gd name="connsiteX1-103" fmla="*/ 1783080 w 1798320"/>
                <a:gd name="connsiteY1-104" fmla="*/ 45720 h 894528"/>
                <a:gd name="connsiteX2-105" fmla="*/ 1798320 w 1798320"/>
                <a:gd name="connsiteY2-106" fmla="*/ 670560 h 894528"/>
                <a:gd name="connsiteX3-107" fmla="*/ 60960 w 1798320"/>
                <a:gd name="connsiteY3-108" fmla="*/ 579120 h 894528"/>
                <a:gd name="connsiteX4-109" fmla="*/ 0 w 1798320"/>
                <a:gd name="connsiteY4-110" fmla="*/ 0 h 89452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98320" h="894528">
                  <a:moveTo>
                    <a:pt x="0" y="0"/>
                  </a:moveTo>
                  <a:cubicBezTo>
                    <a:pt x="826135" y="447040"/>
                    <a:pt x="1271270" y="344805"/>
                    <a:pt x="1783080" y="45720"/>
                  </a:cubicBezTo>
                  <a:lnTo>
                    <a:pt x="1798320" y="670560"/>
                  </a:lnTo>
                  <a:cubicBezTo>
                    <a:pt x="1254125" y="903605"/>
                    <a:pt x="855980" y="1063625"/>
                    <a:pt x="60960" y="579120"/>
                  </a:cubicBezTo>
                  <a:lnTo>
                    <a:pt x="0" y="0"/>
                  </a:lnTo>
                  <a:close/>
                </a:path>
              </a:pathLst>
            </a:custGeom>
            <a:solidFill>
              <a:srgbClr val="FFB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12" name="组合 11"/>
          <p:cNvGrpSpPr/>
          <p:nvPr/>
        </p:nvGrpSpPr>
        <p:grpSpPr>
          <a:xfrm>
            <a:off x="4116944" y="2187208"/>
            <a:ext cx="2253834" cy="1543473"/>
            <a:chOff x="4114800" y="1361652"/>
            <a:chExt cx="2252661" cy="1543473"/>
          </a:xfrm>
          <a:effectLst>
            <a:outerShdw blurRad="101600" dist="63500" dir="5400000" algn="t" rotWithShape="0">
              <a:prstClr val="black">
                <a:alpha val="25000"/>
              </a:prstClr>
            </a:outerShdw>
          </a:effectLst>
        </p:grpSpPr>
        <p:sp>
          <p:nvSpPr>
            <p:cNvPr id="13" name="任意多边形 12"/>
            <p:cNvSpPr/>
            <p:nvPr/>
          </p:nvSpPr>
          <p:spPr>
            <a:xfrm>
              <a:off x="5895762" y="1724024"/>
              <a:ext cx="471699" cy="1181101"/>
            </a:xfrm>
            <a:custGeom>
              <a:avLst/>
              <a:gdLst>
                <a:gd name="connsiteX0" fmla="*/ 0 w 461963"/>
                <a:gd name="connsiteY0" fmla="*/ 1166813 h 1166813"/>
                <a:gd name="connsiteX1" fmla="*/ 295275 w 461963"/>
                <a:gd name="connsiteY1" fmla="*/ 928688 h 1166813"/>
                <a:gd name="connsiteX2" fmla="*/ 461963 w 461963"/>
                <a:gd name="connsiteY2" fmla="*/ 442913 h 1166813"/>
                <a:gd name="connsiteX3" fmla="*/ 447675 w 461963"/>
                <a:gd name="connsiteY3" fmla="*/ 242888 h 1166813"/>
                <a:gd name="connsiteX4" fmla="*/ 295275 w 461963"/>
                <a:gd name="connsiteY4" fmla="*/ 0 h 1166813"/>
                <a:gd name="connsiteX5" fmla="*/ 4763 w 461963"/>
                <a:gd name="connsiteY5" fmla="*/ 576263 h 1166813"/>
                <a:gd name="connsiteX6" fmla="*/ 0 w 461963"/>
                <a:gd name="connsiteY6" fmla="*/ 1166813 h 1166813"/>
                <a:gd name="connsiteX0-1" fmla="*/ 0 w 466726"/>
                <a:gd name="connsiteY0-2" fmla="*/ 1181101 h 1181101"/>
                <a:gd name="connsiteX1-3" fmla="*/ 300038 w 466726"/>
                <a:gd name="connsiteY1-4" fmla="*/ 928688 h 1181101"/>
                <a:gd name="connsiteX2-5" fmla="*/ 466726 w 466726"/>
                <a:gd name="connsiteY2-6" fmla="*/ 442913 h 1181101"/>
                <a:gd name="connsiteX3-7" fmla="*/ 452438 w 466726"/>
                <a:gd name="connsiteY3-8" fmla="*/ 242888 h 1181101"/>
                <a:gd name="connsiteX4-9" fmla="*/ 300038 w 466726"/>
                <a:gd name="connsiteY4-10" fmla="*/ 0 h 1181101"/>
                <a:gd name="connsiteX5-11" fmla="*/ 9526 w 466726"/>
                <a:gd name="connsiteY5-12" fmla="*/ 576263 h 1181101"/>
                <a:gd name="connsiteX6-13" fmla="*/ 0 w 466726"/>
                <a:gd name="connsiteY6-14" fmla="*/ 1181101 h 1181101"/>
                <a:gd name="connsiteX0-15" fmla="*/ 4973 w 471699"/>
                <a:gd name="connsiteY0-16" fmla="*/ 1181101 h 1181101"/>
                <a:gd name="connsiteX1-17" fmla="*/ 305011 w 471699"/>
                <a:gd name="connsiteY1-18" fmla="*/ 928688 h 1181101"/>
                <a:gd name="connsiteX2-19" fmla="*/ 471699 w 471699"/>
                <a:gd name="connsiteY2-20" fmla="*/ 442913 h 1181101"/>
                <a:gd name="connsiteX3-21" fmla="*/ 457411 w 471699"/>
                <a:gd name="connsiteY3-22" fmla="*/ 242888 h 1181101"/>
                <a:gd name="connsiteX4-23" fmla="*/ 305011 w 471699"/>
                <a:gd name="connsiteY4-24" fmla="*/ 0 h 1181101"/>
                <a:gd name="connsiteX5-25" fmla="*/ 211 w 471699"/>
                <a:gd name="connsiteY5-26" fmla="*/ 595313 h 1181101"/>
                <a:gd name="connsiteX6-27" fmla="*/ 4973 w 471699"/>
                <a:gd name="connsiteY6-28" fmla="*/ 1181101 h 11811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71699" h="1181101">
                  <a:moveTo>
                    <a:pt x="4973" y="1181101"/>
                  </a:moveTo>
                  <a:lnTo>
                    <a:pt x="305011" y="928688"/>
                  </a:lnTo>
                  <a:lnTo>
                    <a:pt x="471699" y="442913"/>
                  </a:lnTo>
                  <a:lnTo>
                    <a:pt x="457411" y="242888"/>
                  </a:lnTo>
                  <a:lnTo>
                    <a:pt x="305011" y="0"/>
                  </a:lnTo>
                  <a:lnTo>
                    <a:pt x="211" y="595313"/>
                  </a:lnTo>
                  <a:cubicBezTo>
                    <a:pt x="-1377" y="793750"/>
                    <a:pt x="6561" y="987426"/>
                    <a:pt x="4973" y="1181101"/>
                  </a:cubicBezTo>
                  <a:close/>
                </a:path>
              </a:pathLst>
            </a:custGeom>
            <a:solidFill>
              <a:srgbClr val="019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4" name="任意多边形 13"/>
            <p:cNvSpPr/>
            <p:nvPr/>
          </p:nvSpPr>
          <p:spPr>
            <a:xfrm>
              <a:off x="4114800" y="1361652"/>
              <a:ext cx="2092325" cy="1011525"/>
            </a:xfrm>
            <a:custGeom>
              <a:avLst/>
              <a:gdLst>
                <a:gd name="connsiteX0" fmla="*/ 0 w 2092325"/>
                <a:gd name="connsiteY0" fmla="*/ 644525 h 895350"/>
                <a:gd name="connsiteX1" fmla="*/ 336550 w 2092325"/>
                <a:gd name="connsiteY1" fmla="*/ 0 h 895350"/>
                <a:gd name="connsiteX2" fmla="*/ 1298575 w 2092325"/>
                <a:gd name="connsiteY2" fmla="*/ 69850 h 895350"/>
                <a:gd name="connsiteX3" fmla="*/ 2092325 w 2092325"/>
                <a:gd name="connsiteY3" fmla="*/ 301625 h 895350"/>
                <a:gd name="connsiteX4" fmla="*/ 1784350 w 2092325"/>
                <a:gd name="connsiteY4" fmla="*/ 895350 h 895350"/>
                <a:gd name="connsiteX5" fmla="*/ 0 w 2092325"/>
                <a:gd name="connsiteY5" fmla="*/ 644525 h 895350"/>
                <a:gd name="connsiteX0-1" fmla="*/ 0 w 2092325"/>
                <a:gd name="connsiteY0-2" fmla="*/ 673975 h 924800"/>
                <a:gd name="connsiteX1-3" fmla="*/ 336550 w 2092325"/>
                <a:gd name="connsiteY1-4" fmla="*/ 29450 h 924800"/>
                <a:gd name="connsiteX2-5" fmla="*/ 1298575 w 2092325"/>
                <a:gd name="connsiteY2-6" fmla="*/ 99300 h 924800"/>
                <a:gd name="connsiteX3-7" fmla="*/ 2092325 w 2092325"/>
                <a:gd name="connsiteY3-8" fmla="*/ 331075 h 924800"/>
                <a:gd name="connsiteX4-9" fmla="*/ 1784350 w 2092325"/>
                <a:gd name="connsiteY4-10" fmla="*/ 924800 h 924800"/>
                <a:gd name="connsiteX5-11" fmla="*/ 0 w 2092325"/>
                <a:gd name="connsiteY5-12" fmla="*/ 673975 h 924800"/>
                <a:gd name="connsiteX0-13" fmla="*/ 0 w 2092325"/>
                <a:gd name="connsiteY0-14" fmla="*/ 673975 h 924800"/>
                <a:gd name="connsiteX1-15" fmla="*/ 336550 w 2092325"/>
                <a:gd name="connsiteY1-16" fmla="*/ 29450 h 924800"/>
                <a:gd name="connsiteX2-17" fmla="*/ 1298575 w 2092325"/>
                <a:gd name="connsiteY2-18" fmla="*/ 99300 h 924800"/>
                <a:gd name="connsiteX3-19" fmla="*/ 2092325 w 2092325"/>
                <a:gd name="connsiteY3-20" fmla="*/ 331075 h 924800"/>
                <a:gd name="connsiteX4-21" fmla="*/ 1784350 w 2092325"/>
                <a:gd name="connsiteY4-22" fmla="*/ 924800 h 924800"/>
                <a:gd name="connsiteX5-23" fmla="*/ 0 w 2092325"/>
                <a:gd name="connsiteY5-24" fmla="*/ 673975 h 924800"/>
                <a:gd name="connsiteX0-25" fmla="*/ 0 w 2092325"/>
                <a:gd name="connsiteY0-26" fmla="*/ 686326 h 937151"/>
                <a:gd name="connsiteX1-27" fmla="*/ 336550 w 2092325"/>
                <a:gd name="connsiteY1-28" fmla="*/ 41801 h 937151"/>
                <a:gd name="connsiteX2-29" fmla="*/ 1298575 w 2092325"/>
                <a:gd name="connsiteY2-30" fmla="*/ 111651 h 937151"/>
                <a:gd name="connsiteX3-31" fmla="*/ 2092325 w 2092325"/>
                <a:gd name="connsiteY3-32" fmla="*/ 343426 h 937151"/>
                <a:gd name="connsiteX4-33" fmla="*/ 1784350 w 2092325"/>
                <a:gd name="connsiteY4-34" fmla="*/ 937151 h 937151"/>
                <a:gd name="connsiteX5-35" fmla="*/ 0 w 2092325"/>
                <a:gd name="connsiteY5-36" fmla="*/ 686326 h 937151"/>
                <a:gd name="connsiteX0-37" fmla="*/ 0 w 2092325"/>
                <a:gd name="connsiteY0-38" fmla="*/ 692984 h 943809"/>
                <a:gd name="connsiteX1-39" fmla="*/ 336550 w 2092325"/>
                <a:gd name="connsiteY1-40" fmla="*/ 48459 h 943809"/>
                <a:gd name="connsiteX2-41" fmla="*/ 1254125 w 2092325"/>
                <a:gd name="connsiteY2-42" fmla="*/ 92909 h 943809"/>
                <a:gd name="connsiteX3-43" fmla="*/ 2092325 w 2092325"/>
                <a:gd name="connsiteY3-44" fmla="*/ 350084 h 943809"/>
                <a:gd name="connsiteX4-45" fmla="*/ 1784350 w 2092325"/>
                <a:gd name="connsiteY4-46" fmla="*/ 943809 h 943809"/>
                <a:gd name="connsiteX5-47" fmla="*/ 0 w 2092325"/>
                <a:gd name="connsiteY5-48" fmla="*/ 692984 h 943809"/>
                <a:gd name="connsiteX0-49" fmla="*/ 0 w 2092325"/>
                <a:gd name="connsiteY0-50" fmla="*/ 708447 h 959272"/>
                <a:gd name="connsiteX1-51" fmla="*/ 336550 w 2092325"/>
                <a:gd name="connsiteY1-52" fmla="*/ 63922 h 959272"/>
                <a:gd name="connsiteX2-53" fmla="*/ 1254125 w 2092325"/>
                <a:gd name="connsiteY2-54" fmla="*/ 108372 h 959272"/>
                <a:gd name="connsiteX3-55" fmla="*/ 2092325 w 2092325"/>
                <a:gd name="connsiteY3-56" fmla="*/ 365547 h 959272"/>
                <a:gd name="connsiteX4-57" fmla="*/ 1784350 w 2092325"/>
                <a:gd name="connsiteY4-58" fmla="*/ 959272 h 959272"/>
                <a:gd name="connsiteX5-59" fmla="*/ 0 w 2092325"/>
                <a:gd name="connsiteY5-60" fmla="*/ 708447 h 959272"/>
                <a:gd name="connsiteX0-61" fmla="*/ 0 w 2092325"/>
                <a:gd name="connsiteY0-62" fmla="*/ 708447 h 959272"/>
                <a:gd name="connsiteX1-63" fmla="*/ 336550 w 2092325"/>
                <a:gd name="connsiteY1-64" fmla="*/ 63922 h 959272"/>
                <a:gd name="connsiteX2-65" fmla="*/ 1254125 w 2092325"/>
                <a:gd name="connsiteY2-66" fmla="*/ 108372 h 959272"/>
                <a:gd name="connsiteX3-67" fmla="*/ 2092325 w 2092325"/>
                <a:gd name="connsiteY3-68" fmla="*/ 365547 h 959272"/>
                <a:gd name="connsiteX4-69" fmla="*/ 1784350 w 2092325"/>
                <a:gd name="connsiteY4-70" fmla="*/ 959272 h 959272"/>
                <a:gd name="connsiteX5-71" fmla="*/ 0 w 2092325"/>
                <a:gd name="connsiteY5-72" fmla="*/ 708447 h 959272"/>
                <a:gd name="connsiteX0-73" fmla="*/ 0 w 2092325"/>
                <a:gd name="connsiteY0-74" fmla="*/ 708447 h 959272"/>
                <a:gd name="connsiteX1-75" fmla="*/ 336550 w 2092325"/>
                <a:gd name="connsiteY1-76" fmla="*/ 63922 h 959272"/>
                <a:gd name="connsiteX2-77" fmla="*/ 1254125 w 2092325"/>
                <a:gd name="connsiteY2-78" fmla="*/ 108372 h 959272"/>
                <a:gd name="connsiteX3-79" fmla="*/ 2092325 w 2092325"/>
                <a:gd name="connsiteY3-80" fmla="*/ 365547 h 959272"/>
                <a:gd name="connsiteX4-81" fmla="*/ 1803400 w 2092325"/>
                <a:gd name="connsiteY4-82" fmla="*/ 959272 h 959272"/>
                <a:gd name="connsiteX5-83" fmla="*/ 0 w 2092325"/>
                <a:gd name="connsiteY5-84" fmla="*/ 708447 h 959272"/>
                <a:gd name="connsiteX0-85" fmla="*/ 0 w 2092325"/>
                <a:gd name="connsiteY0-86" fmla="*/ 708447 h 1011525"/>
                <a:gd name="connsiteX1-87" fmla="*/ 336550 w 2092325"/>
                <a:gd name="connsiteY1-88" fmla="*/ 63922 h 1011525"/>
                <a:gd name="connsiteX2-89" fmla="*/ 1254125 w 2092325"/>
                <a:gd name="connsiteY2-90" fmla="*/ 108372 h 1011525"/>
                <a:gd name="connsiteX3-91" fmla="*/ 2092325 w 2092325"/>
                <a:gd name="connsiteY3-92" fmla="*/ 365547 h 1011525"/>
                <a:gd name="connsiteX4-93" fmla="*/ 1803400 w 2092325"/>
                <a:gd name="connsiteY4-94" fmla="*/ 959272 h 1011525"/>
                <a:gd name="connsiteX5-95" fmla="*/ 0 w 2092325"/>
                <a:gd name="connsiteY5-96" fmla="*/ 708447 h 10115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092325" h="1011525">
                  <a:moveTo>
                    <a:pt x="0" y="708447"/>
                  </a:moveTo>
                  <a:lnTo>
                    <a:pt x="336550" y="63922"/>
                  </a:lnTo>
                  <a:cubicBezTo>
                    <a:pt x="781579" y="-66782"/>
                    <a:pt x="989542" y="31114"/>
                    <a:pt x="1254125" y="108372"/>
                  </a:cubicBezTo>
                  <a:cubicBezTo>
                    <a:pt x="1518708" y="185630"/>
                    <a:pt x="1754717" y="402589"/>
                    <a:pt x="2092325" y="365547"/>
                  </a:cubicBezTo>
                  <a:lnTo>
                    <a:pt x="1803400" y="959272"/>
                  </a:lnTo>
                  <a:cubicBezTo>
                    <a:pt x="1678517" y="1142364"/>
                    <a:pt x="601133" y="792055"/>
                    <a:pt x="0" y="708447"/>
                  </a:cubicBezTo>
                  <a:close/>
                </a:path>
              </a:pathLst>
            </a:cu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5" name="任意多边形 14"/>
            <p:cNvSpPr/>
            <p:nvPr/>
          </p:nvSpPr>
          <p:spPr>
            <a:xfrm>
              <a:off x="4117657" y="1991410"/>
              <a:ext cx="1798320" cy="911809"/>
            </a:xfrm>
            <a:custGeom>
              <a:avLst/>
              <a:gdLst>
                <a:gd name="connsiteX0" fmla="*/ 7620 w 1798320"/>
                <a:gd name="connsiteY0" fmla="*/ 617220 h 830580"/>
                <a:gd name="connsiteX1" fmla="*/ 0 w 1798320"/>
                <a:gd name="connsiteY1" fmla="*/ 0 h 830580"/>
                <a:gd name="connsiteX2" fmla="*/ 982980 w 1798320"/>
                <a:gd name="connsiteY2" fmla="*/ 15240 h 830580"/>
                <a:gd name="connsiteX3" fmla="*/ 1798320 w 1798320"/>
                <a:gd name="connsiteY3" fmla="*/ 251460 h 830580"/>
                <a:gd name="connsiteX4" fmla="*/ 1790700 w 1798320"/>
                <a:gd name="connsiteY4" fmla="*/ 830580 h 830580"/>
                <a:gd name="connsiteX5" fmla="*/ 906780 w 1798320"/>
                <a:gd name="connsiteY5" fmla="*/ 548640 h 830580"/>
                <a:gd name="connsiteX6" fmla="*/ 7620 w 1798320"/>
                <a:gd name="connsiteY6" fmla="*/ 617220 h 830580"/>
                <a:gd name="connsiteX0-1" fmla="*/ 7620 w 1798320"/>
                <a:gd name="connsiteY0-2" fmla="*/ 673660 h 887020"/>
                <a:gd name="connsiteX1-3" fmla="*/ 0 w 1798320"/>
                <a:gd name="connsiteY1-4" fmla="*/ 56440 h 887020"/>
                <a:gd name="connsiteX2-5" fmla="*/ 982980 w 1798320"/>
                <a:gd name="connsiteY2-6" fmla="*/ 71680 h 887020"/>
                <a:gd name="connsiteX3-7" fmla="*/ 1798320 w 1798320"/>
                <a:gd name="connsiteY3-8" fmla="*/ 307900 h 887020"/>
                <a:gd name="connsiteX4-9" fmla="*/ 1790700 w 1798320"/>
                <a:gd name="connsiteY4-10" fmla="*/ 887020 h 887020"/>
                <a:gd name="connsiteX5-11" fmla="*/ 906780 w 1798320"/>
                <a:gd name="connsiteY5-12" fmla="*/ 605080 h 887020"/>
                <a:gd name="connsiteX6-13" fmla="*/ 7620 w 1798320"/>
                <a:gd name="connsiteY6-14" fmla="*/ 673660 h 887020"/>
                <a:gd name="connsiteX0-15" fmla="*/ 7620 w 1798320"/>
                <a:gd name="connsiteY0-16" fmla="*/ 695675 h 909035"/>
                <a:gd name="connsiteX1-17" fmla="*/ 0 w 1798320"/>
                <a:gd name="connsiteY1-18" fmla="*/ 78455 h 909035"/>
                <a:gd name="connsiteX2-19" fmla="*/ 982980 w 1798320"/>
                <a:gd name="connsiteY2-20" fmla="*/ 93695 h 909035"/>
                <a:gd name="connsiteX3-21" fmla="*/ 1798320 w 1798320"/>
                <a:gd name="connsiteY3-22" fmla="*/ 329915 h 909035"/>
                <a:gd name="connsiteX4-23" fmla="*/ 1790700 w 1798320"/>
                <a:gd name="connsiteY4-24" fmla="*/ 909035 h 909035"/>
                <a:gd name="connsiteX5-25" fmla="*/ 906780 w 1798320"/>
                <a:gd name="connsiteY5-26" fmla="*/ 627095 h 909035"/>
                <a:gd name="connsiteX6-27" fmla="*/ 7620 w 1798320"/>
                <a:gd name="connsiteY6-28" fmla="*/ 695675 h 909035"/>
                <a:gd name="connsiteX0-29" fmla="*/ 7620 w 1798320"/>
                <a:gd name="connsiteY0-30" fmla="*/ 695675 h 909035"/>
                <a:gd name="connsiteX1-31" fmla="*/ 0 w 1798320"/>
                <a:gd name="connsiteY1-32" fmla="*/ 78455 h 909035"/>
                <a:gd name="connsiteX2-33" fmla="*/ 982980 w 1798320"/>
                <a:gd name="connsiteY2-34" fmla="*/ 93695 h 909035"/>
                <a:gd name="connsiteX3-35" fmla="*/ 1798320 w 1798320"/>
                <a:gd name="connsiteY3-36" fmla="*/ 329915 h 909035"/>
                <a:gd name="connsiteX4-37" fmla="*/ 1790700 w 1798320"/>
                <a:gd name="connsiteY4-38" fmla="*/ 909035 h 909035"/>
                <a:gd name="connsiteX5-39" fmla="*/ 906780 w 1798320"/>
                <a:gd name="connsiteY5-40" fmla="*/ 627095 h 909035"/>
                <a:gd name="connsiteX6-41" fmla="*/ 7620 w 1798320"/>
                <a:gd name="connsiteY6-42" fmla="*/ 695675 h 909035"/>
                <a:gd name="connsiteX0-43" fmla="*/ 7620 w 1798320"/>
                <a:gd name="connsiteY0-44" fmla="*/ 678137 h 891497"/>
                <a:gd name="connsiteX1-45" fmla="*/ 0 w 1798320"/>
                <a:gd name="connsiteY1-46" fmla="*/ 60917 h 891497"/>
                <a:gd name="connsiteX2-47" fmla="*/ 982980 w 1798320"/>
                <a:gd name="connsiteY2-48" fmla="*/ 76157 h 891497"/>
                <a:gd name="connsiteX3-49" fmla="*/ 1798320 w 1798320"/>
                <a:gd name="connsiteY3-50" fmla="*/ 312377 h 891497"/>
                <a:gd name="connsiteX4-51" fmla="*/ 1790700 w 1798320"/>
                <a:gd name="connsiteY4-52" fmla="*/ 891497 h 891497"/>
                <a:gd name="connsiteX5-53" fmla="*/ 906780 w 1798320"/>
                <a:gd name="connsiteY5-54" fmla="*/ 609557 h 891497"/>
                <a:gd name="connsiteX6-55" fmla="*/ 7620 w 1798320"/>
                <a:gd name="connsiteY6-56" fmla="*/ 678137 h 891497"/>
                <a:gd name="connsiteX0-57" fmla="*/ 7620 w 1798320"/>
                <a:gd name="connsiteY0-58" fmla="*/ 698449 h 911809"/>
                <a:gd name="connsiteX1-59" fmla="*/ 0 w 1798320"/>
                <a:gd name="connsiteY1-60" fmla="*/ 81229 h 911809"/>
                <a:gd name="connsiteX2-61" fmla="*/ 982980 w 1798320"/>
                <a:gd name="connsiteY2-62" fmla="*/ 96469 h 911809"/>
                <a:gd name="connsiteX3-63" fmla="*/ 1798320 w 1798320"/>
                <a:gd name="connsiteY3-64" fmla="*/ 332689 h 911809"/>
                <a:gd name="connsiteX4-65" fmla="*/ 1790700 w 1798320"/>
                <a:gd name="connsiteY4-66" fmla="*/ 911809 h 911809"/>
                <a:gd name="connsiteX5-67" fmla="*/ 906780 w 1798320"/>
                <a:gd name="connsiteY5-68" fmla="*/ 629869 h 911809"/>
                <a:gd name="connsiteX6-69" fmla="*/ 7620 w 1798320"/>
                <a:gd name="connsiteY6-70" fmla="*/ 698449 h 911809"/>
                <a:gd name="connsiteX0-71" fmla="*/ 7620 w 1798320"/>
                <a:gd name="connsiteY0-72" fmla="*/ 698449 h 911809"/>
                <a:gd name="connsiteX1-73" fmla="*/ 0 w 1798320"/>
                <a:gd name="connsiteY1-74" fmla="*/ 81229 h 911809"/>
                <a:gd name="connsiteX2-75" fmla="*/ 982980 w 1798320"/>
                <a:gd name="connsiteY2-76" fmla="*/ 96469 h 911809"/>
                <a:gd name="connsiteX3-77" fmla="*/ 1798320 w 1798320"/>
                <a:gd name="connsiteY3-78" fmla="*/ 332689 h 911809"/>
                <a:gd name="connsiteX4-79" fmla="*/ 1790700 w 1798320"/>
                <a:gd name="connsiteY4-80" fmla="*/ 911809 h 911809"/>
                <a:gd name="connsiteX5-81" fmla="*/ 906780 w 1798320"/>
                <a:gd name="connsiteY5-82" fmla="*/ 629869 h 911809"/>
                <a:gd name="connsiteX6-83" fmla="*/ 7620 w 1798320"/>
                <a:gd name="connsiteY6-84" fmla="*/ 698449 h 911809"/>
                <a:gd name="connsiteX0-85" fmla="*/ 7620 w 1798320"/>
                <a:gd name="connsiteY0-86" fmla="*/ 698449 h 911809"/>
                <a:gd name="connsiteX1-87" fmla="*/ 0 w 1798320"/>
                <a:gd name="connsiteY1-88" fmla="*/ 81229 h 911809"/>
                <a:gd name="connsiteX2-89" fmla="*/ 982980 w 1798320"/>
                <a:gd name="connsiteY2-90" fmla="*/ 96469 h 911809"/>
                <a:gd name="connsiteX3-91" fmla="*/ 1798320 w 1798320"/>
                <a:gd name="connsiteY3-92" fmla="*/ 332689 h 911809"/>
                <a:gd name="connsiteX4-93" fmla="*/ 1790700 w 1798320"/>
                <a:gd name="connsiteY4-94" fmla="*/ 911809 h 911809"/>
                <a:gd name="connsiteX5-95" fmla="*/ 906780 w 1798320"/>
                <a:gd name="connsiteY5-96" fmla="*/ 629869 h 911809"/>
                <a:gd name="connsiteX6-97" fmla="*/ 7620 w 1798320"/>
                <a:gd name="connsiteY6-98" fmla="*/ 698449 h 911809"/>
                <a:gd name="connsiteX0-99" fmla="*/ 7620 w 1798320"/>
                <a:gd name="connsiteY0-100" fmla="*/ 698449 h 911809"/>
                <a:gd name="connsiteX1-101" fmla="*/ 0 w 1798320"/>
                <a:gd name="connsiteY1-102" fmla="*/ 81229 h 911809"/>
                <a:gd name="connsiteX2-103" fmla="*/ 982980 w 1798320"/>
                <a:gd name="connsiteY2-104" fmla="*/ 96469 h 911809"/>
                <a:gd name="connsiteX3-105" fmla="*/ 1798320 w 1798320"/>
                <a:gd name="connsiteY3-106" fmla="*/ 332689 h 911809"/>
                <a:gd name="connsiteX4-107" fmla="*/ 1790700 w 1798320"/>
                <a:gd name="connsiteY4-108" fmla="*/ 911809 h 911809"/>
                <a:gd name="connsiteX5-109" fmla="*/ 906780 w 1798320"/>
                <a:gd name="connsiteY5-110" fmla="*/ 629869 h 911809"/>
                <a:gd name="connsiteX6-111" fmla="*/ 7620 w 1798320"/>
                <a:gd name="connsiteY6-112" fmla="*/ 698449 h 911809"/>
                <a:gd name="connsiteX0-113" fmla="*/ 7620 w 1798320"/>
                <a:gd name="connsiteY0-114" fmla="*/ 698449 h 911809"/>
                <a:gd name="connsiteX1-115" fmla="*/ 0 w 1798320"/>
                <a:gd name="connsiteY1-116" fmla="*/ 81229 h 911809"/>
                <a:gd name="connsiteX2-117" fmla="*/ 982980 w 1798320"/>
                <a:gd name="connsiteY2-118" fmla="*/ 96469 h 911809"/>
                <a:gd name="connsiteX3-119" fmla="*/ 1798320 w 1798320"/>
                <a:gd name="connsiteY3-120" fmla="*/ 332689 h 911809"/>
                <a:gd name="connsiteX4-121" fmla="*/ 1790700 w 1798320"/>
                <a:gd name="connsiteY4-122" fmla="*/ 911809 h 911809"/>
                <a:gd name="connsiteX5-123" fmla="*/ 906780 w 1798320"/>
                <a:gd name="connsiteY5-124" fmla="*/ 629869 h 911809"/>
                <a:gd name="connsiteX6-125" fmla="*/ 7620 w 1798320"/>
                <a:gd name="connsiteY6-126" fmla="*/ 698449 h 911809"/>
                <a:gd name="connsiteX0-127" fmla="*/ 7620 w 1798320"/>
                <a:gd name="connsiteY0-128" fmla="*/ 698449 h 911809"/>
                <a:gd name="connsiteX1-129" fmla="*/ 0 w 1798320"/>
                <a:gd name="connsiteY1-130" fmla="*/ 81229 h 911809"/>
                <a:gd name="connsiteX2-131" fmla="*/ 982980 w 1798320"/>
                <a:gd name="connsiteY2-132" fmla="*/ 96469 h 911809"/>
                <a:gd name="connsiteX3-133" fmla="*/ 1798320 w 1798320"/>
                <a:gd name="connsiteY3-134" fmla="*/ 332689 h 911809"/>
                <a:gd name="connsiteX4-135" fmla="*/ 1790700 w 1798320"/>
                <a:gd name="connsiteY4-136" fmla="*/ 911809 h 911809"/>
                <a:gd name="connsiteX5-137" fmla="*/ 906780 w 1798320"/>
                <a:gd name="connsiteY5-138" fmla="*/ 629869 h 911809"/>
                <a:gd name="connsiteX6-139" fmla="*/ 7620 w 1798320"/>
                <a:gd name="connsiteY6-140" fmla="*/ 698449 h 911809"/>
                <a:gd name="connsiteX0-141" fmla="*/ 7620 w 1798320"/>
                <a:gd name="connsiteY0-142" fmla="*/ 698449 h 917520"/>
                <a:gd name="connsiteX1-143" fmla="*/ 0 w 1798320"/>
                <a:gd name="connsiteY1-144" fmla="*/ 81229 h 917520"/>
                <a:gd name="connsiteX2-145" fmla="*/ 982980 w 1798320"/>
                <a:gd name="connsiteY2-146" fmla="*/ 96469 h 917520"/>
                <a:gd name="connsiteX3-147" fmla="*/ 1798320 w 1798320"/>
                <a:gd name="connsiteY3-148" fmla="*/ 332689 h 917520"/>
                <a:gd name="connsiteX4-149" fmla="*/ 1790700 w 1798320"/>
                <a:gd name="connsiteY4-150" fmla="*/ 911809 h 917520"/>
                <a:gd name="connsiteX5-151" fmla="*/ 906780 w 1798320"/>
                <a:gd name="connsiteY5-152" fmla="*/ 629869 h 917520"/>
                <a:gd name="connsiteX6-153" fmla="*/ 7620 w 1798320"/>
                <a:gd name="connsiteY6-154" fmla="*/ 698449 h 917520"/>
                <a:gd name="connsiteX0-155" fmla="*/ 7620 w 1798320"/>
                <a:gd name="connsiteY0-156" fmla="*/ 698449 h 911809"/>
                <a:gd name="connsiteX1-157" fmla="*/ 0 w 1798320"/>
                <a:gd name="connsiteY1-158" fmla="*/ 81229 h 911809"/>
                <a:gd name="connsiteX2-159" fmla="*/ 982980 w 1798320"/>
                <a:gd name="connsiteY2-160" fmla="*/ 96469 h 911809"/>
                <a:gd name="connsiteX3-161" fmla="*/ 1798320 w 1798320"/>
                <a:gd name="connsiteY3-162" fmla="*/ 332689 h 911809"/>
                <a:gd name="connsiteX4-163" fmla="*/ 1790700 w 1798320"/>
                <a:gd name="connsiteY4-164" fmla="*/ 911809 h 911809"/>
                <a:gd name="connsiteX5-165" fmla="*/ 906780 w 1798320"/>
                <a:gd name="connsiteY5-166" fmla="*/ 629869 h 911809"/>
                <a:gd name="connsiteX6-167" fmla="*/ 7620 w 1798320"/>
                <a:gd name="connsiteY6-168" fmla="*/ 698449 h 911809"/>
                <a:gd name="connsiteX0-169" fmla="*/ 7620 w 1798320"/>
                <a:gd name="connsiteY0-170" fmla="*/ 698449 h 911809"/>
                <a:gd name="connsiteX1-171" fmla="*/ 0 w 1798320"/>
                <a:gd name="connsiteY1-172" fmla="*/ 81229 h 911809"/>
                <a:gd name="connsiteX2-173" fmla="*/ 982980 w 1798320"/>
                <a:gd name="connsiteY2-174" fmla="*/ 96469 h 911809"/>
                <a:gd name="connsiteX3-175" fmla="*/ 1798320 w 1798320"/>
                <a:gd name="connsiteY3-176" fmla="*/ 332689 h 911809"/>
                <a:gd name="connsiteX4-177" fmla="*/ 1790700 w 1798320"/>
                <a:gd name="connsiteY4-178" fmla="*/ 911809 h 911809"/>
                <a:gd name="connsiteX5-179" fmla="*/ 906780 w 1798320"/>
                <a:gd name="connsiteY5-180" fmla="*/ 629869 h 911809"/>
                <a:gd name="connsiteX6-181" fmla="*/ 7620 w 1798320"/>
                <a:gd name="connsiteY6-182" fmla="*/ 698449 h 911809"/>
                <a:gd name="connsiteX0-183" fmla="*/ 7620 w 1798320"/>
                <a:gd name="connsiteY0-184" fmla="*/ 698449 h 911809"/>
                <a:gd name="connsiteX1-185" fmla="*/ 0 w 1798320"/>
                <a:gd name="connsiteY1-186" fmla="*/ 81229 h 911809"/>
                <a:gd name="connsiteX2-187" fmla="*/ 982980 w 1798320"/>
                <a:gd name="connsiteY2-188" fmla="*/ 96469 h 911809"/>
                <a:gd name="connsiteX3-189" fmla="*/ 1798320 w 1798320"/>
                <a:gd name="connsiteY3-190" fmla="*/ 332689 h 911809"/>
                <a:gd name="connsiteX4-191" fmla="*/ 1790700 w 1798320"/>
                <a:gd name="connsiteY4-192" fmla="*/ 911809 h 911809"/>
                <a:gd name="connsiteX5-193" fmla="*/ 906780 w 1798320"/>
                <a:gd name="connsiteY5-194" fmla="*/ 629869 h 911809"/>
                <a:gd name="connsiteX6-195" fmla="*/ 7620 w 1798320"/>
                <a:gd name="connsiteY6-196" fmla="*/ 698449 h 911809"/>
                <a:gd name="connsiteX0-197" fmla="*/ 7620 w 1798320"/>
                <a:gd name="connsiteY0-198" fmla="*/ 698449 h 911809"/>
                <a:gd name="connsiteX1-199" fmla="*/ 0 w 1798320"/>
                <a:gd name="connsiteY1-200" fmla="*/ 81229 h 911809"/>
                <a:gd name="connsiteX2-201" fmla="*/ 982980 w 1798320"/>
                <a:gd name="connsiteY2-202" fmla="*/ 96469 h 911809"/>
                <a:gd name="connsiteX3-203" fmla="*/ 1798320 w 1798320"/>
                <a:gd name="connsiteY3-204" fmla="*/ 332689 h 911809"/>
                <a:gd name="connsiteX4-205" fmla="*/ 1790700 w 1798320"/>
                <a:gd name="connsiteY4-206" fmla="*/ 911809 h 911809"/>
                <a:gd name="connsiteX5-207" fmla="*/ 906780 w 1798320"/>
                <a:gd name="connsiteY5-208" fmla="*/ 629869 h 911809"/>
                <a:gd name="connsiteX6-209" fmla="*/ 7620 w 1798320"/>
                <a:gd name="connsiteY6-210" fmla="*/ 698449 h 9118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798320" h="911809">
                  <a:moveTo>
                    <a:pt x="7620" y="698449"/>
                  </a:moveTo>
                  <a:lnTo>
                    <a:pt x="0" y="81229"/>
                  </a:lnTo>
                  <a:cubicBezTo>
                    <a:pt x="391160" y="-66726"/>
                    <a:pt x="711200" y="17729"/>
                    <a:pt x="982980" y="96469"/>
                  </a:cubicBezTo>
                  <a:cubicBezTo>
                    <a:pt x="1254760" y="175209"/>
                    <a:pt x="1455102" y="339675"/>
                    <a:pt x="1798320" y="332689"/>
                  </a:cubicBezTo>
                  <a:lnTo>
                    <a:pt x="1790700" y="911809"/>
                  </a:lnTo>
                  <a:cubicBezTo>
                    <a:pt x="1346835" y="894664"/>
                    <a:pt x="1152525" y="686384"/>
                    <a:pt x="906780" y="629869"/>
                  </a:cubicBezTo>
                  <a:cubicBezTo>
                    <a:pt x="661035" y="573354"/>
                    <a:pt x="407352" y="572402"/>
                    <a:pt x="7620" y="698449"/>
                  </a:cubicBezTo>
                  <a:close/>
                </a:path>
              </a:pathLst>
            </a:custGeom>
            <a:solidFill>
              <a:srgbClr val="0194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16" name="组合 15"/>
          <p:cNvGrpSpPr/>
          <p:nvPr/>
        </p:nvGrpSpPr>
        <p:grpSpPr>
          <a:xfrm>
            <a:off x="6032466" y="2273039"/>
            <a:ext cx="2068002" cy="1475515"/>
            <a:chOff x="6029325" y="1447483"/>
            <a:chExt cx="2066925" cy="1475515"/>
          </a:xfrm>
          <a:effectLst>
            <a:outerShdw blurRad="101600" dist="63500" dir="5400000" algn="t" rotWithShape="0">
              <a:prstClr val="black">
                <a:alpha val="25000"/>
              </a:prstClr>
            </a:outerShdw>
          </a:effectLst>
        </p:grpSpPr>
        <p:sp>
          <p:nvSpPr>
            <p:cNvPr id="17" name="任意多边形 16"/>
            <p:cNvSpPr/>
            <p:nvPr/>
          </p:nvSpPr>
          <p:spPr>
            <a:xfrm>
              <a:off x="6029325" y="1447483"/>
              <a:ext cx="1900238" cy="976630"/>
            </a:xfrm>
            <a:custGeom>
              <a:avLst/>
              <a:gdLst>
                <a:gd name="connsiteX0" fmla="*/ 0 w 1900238"/>
                <a:gd name="connsiteY0" fmla="*/ 819150 h 914400"/>
                <a:gd name="connsiteX1" fmla="*/ 304800 w 1900238"/>
                <a:gd name="connsiteY1" fmla="*/ 209550 h 914400"/>
                <a:gd name="connsiteX2" fmla="*/ 1038225 w 1900238"/>
                <a:gd name="connsiteY2" fmla="*/ 0 h 914400"/>
                <a:gd name="connsiteX3" fmla="*/ 1900238 w 1900238"/>
                <a:gd name="connsiteY3" fmla="*/ 33337 h 914400"/>
                <a:gd name="connsiteX4" fmla="*/ 1695450 w 1900238"/>
                <a:gd name="connsiteY4" fmla="*/ 466725 h 914400"/>
                <a:gd name="connsiteX5" fmla="*/ 842963 w 1900238"/>
                <a:gd name="connsiteY5" fmla="*/ 842962 h 914400"/>
                <a:gd name="connsiteX6" fmla="*/ 142875 w 1900238"/>
                <a:gd name="connsiteY6" fmla="*/ 914400 h 914400"/>
                <a:gd name="connsiteX7" fmla="*/ 0 w 1900238"/>
                <a:gd name="connsiteY7" fmla="*/ 819150 h 914400"/>
                <a:gd name="connsiteX0-1" fmla="*/ 0 w 1900238"/>
                <a:gd name="connsiteY0-2" fmla="*/ 842962 h 938212"/>
                <a:gd name="connsiteX1-3" fmla="*/ 304800 w 1900238"/>
                <a:gd name="connsiteY1-4" fmla="*/ 233362 h 938212"/>
                <a:gd name="connsiteX2-5" fmla="*/ 1038225 w 1900238"/>
                <a:gd name="connsiteY2-6" fmla="*/ 23812 h 938212"/>
                <a:gd name="connsiteX3-7" fmla="*/ 1900238 w 1900238"/>
                <a:gd name="connsiteY3-8" fmla="*/ 57149 h 938212"/>
                <a:gd name="connsiteX4-9" fmla="*/ 1695450 w 1900238"/>
                <a:gd name="connsiteY4-10" fmla="*/ 490537 h 938212"/>
                <a:gd name="connsiteX5-11" fmla="*/ 842963 w 1900238"/>
                <a:gd name="connsiteY5-12" fmla="*/ 866774 h 938212"/>
                <a:gd name="connsiteX6-13" fmla="*/ 142875 w 1900238"/>
                <a:gd name="connsiteY6-14" fmla="*/ 938212 h 938212"/>
                <a:gd name="connsiteX7-15" fmla="*/ 0 w 1900238"/>
                <a:gd name="connsiteY7-16" fmla="*/ 842962 h 938212"/>
                <a:gd name="connsiteX0-17" fmla="*/ 0 w 1900238"/>
                <a:gd name="connsiteY0-18" fmla="*/ 865144 h 960394"/>
                <a:gd name="connsiteX1-19" fmla="*/ 304800 w 1900238"/>
                <a:gd name="connsiteY1-20" fmla="*/ 255544 h 960394"/>
                <a:gd name="connsiteX2-21" fmla="*/ 1038225 w 1900238"/>
                <a:gd name="connsiteY2-22" fmla="*/ 45994 h 960394"/>
                <a:gd name="connsiteX3-23" fmla="*/ 1900238 w 1900238"/>
                <a:gd name="connsiteY3-24" fmla="*/ 79331 h 960394"/>
                <a:gd name="connsiteX4-25" fmla="*/ 1695450 w 1900238"/>
                <a:gd name="connsiteY4-26" fmla="*/ 512719 h 960394"/>
                <a:gd name="connsiteX5-27" fmla="*/ 842963 w 1900238"/>
                <a:gd name="connsiteY5-28" fmla="*/ 888956 h 960394"/>
                <a:gd name="connsiteX6-29" fmla="*/ 142875 w 1900238"/>
                <a:gd name="connsiteY6-30" fmla="*/ 960394 h 960394"/>
                <a:gd name="connsiteX7-31" fmla="*/ 0 w 1900238"/>
                <a:gd name="connsiteY7-32" fmla="*/ 865144 h 960394"/>
                <a:gd name="connsiteX0-33" fmla="*/ 0 w 1900238"/>
                <a:gd name="connsiteY0-34" fmla="*/ 865144 h 960394"/>
                <a:gd name="connsiteX1-35" fmla="*/ 304800 w 1900238"/>
                <a:gd name="connsiteY1-36" fmla="*/ 255544 h 960394"/>
                <a:gd name="connsiteX2-37" fmla="*/ 1038225 w 1900238"/>
                <a:gd name="connsiteY2-38" fmla="*/ 45994 h 960394"/>
                <a:gd name="connsiteX3-39" fmla="*/ 1900238 w 1900238"/>
                <a:gd name="connsiteY3-40" fmla="*/ 79331 h 960394"/>
                <a:gd name="connsiteX4-41" fmla="*/ 1695450 w 1900238"/>
                <a:gd name="connsiteY4-42" fmla="*/ 512719 h 960394"/>
                <a:gd name="connsiteX5-43" fmla="*/ 842963 w 1900238"/>
                <a:gd name="connsiteY5-44" fmla="*/ 888956 h 960394"/>
                <a:gd name="connsiteX6-45" fmla="*/ 142875 w 1900238"/>
                <a:gd name="connsiteY6-46" fmla="*/ 960394 h 960394"/>
                <a:gd name="connsiteX7-47" fmla="*/ 0 w 1900238"/>
                <a:gd name="connsiteY7-48" fmla="*/ 865144 h 960394"/>
                <a:gd name="connsiteX0-49" fmla="*/ 0 w 1900238"/>
                <a:gd name="connsiteY0-50" fmla="*/ 875490 h 970740"/>
                <a:gd name="connsiteX1-51" fmla="*/ 304800 w 1900238"/>
                <a:gd name="connsiteY1-52" fmla="*/ 265890 h 970740"/>
                <a:gd name="connsiteX2-53" fmla="*/ 1038225 w 1900238"/>
                <a:gd name="connsiteY2-54" fmla="*/ 56340 h 970740"/>
                <a:gd name="connsiteX3-55" fmla="*/ 1900238 w 1900238"/>
                <a:gd name="connsiteY3-56" fmla="*/ 89677 h 970740"/>
                <a:gd name="connsiteX4-57" fmla="*/ 1695450 w 1900238"/>
                <a:gd name="connsiteY4-58" fmla="*/ 523065 h 970740"/>
                <a:gd name="connsiteX5-59" fmla="*/ 842963 w 1900238"/>
                <a:gd name="connsiteY5-60" fmla="*/ 899302 h 970740"/>
                <a:gd name="connsiteX6-61" fmla="*/ 142875 w 1900238"/>
                <a:gd name="connsiteY6-62" fmla="*/ 970740 h 970740"/>
                <a:gd name="connsiteX7-63" fmla="*/ 0 w 1900238"/>
                <a:gd name="connsiteY7-64" fmla="*/ 875490 h 970740"/>
                <a:gd name="connsiteX0-65" fmla="*/ 0 w 1900238"/>
                <a:gd name="connsiteY0-66" fmla="*/ 875490 h 970740"/>
                <a:gd name="connsiteX1-67" fmla="*/ 304800 w 1900238"/>
                <a:gd name="connsiteY1-68" fmla="*/ 265890 h 970740"/>
                <a:gd name="connsiteX2-69" fmla="*/ 1038225 w 1900238"/>
                <a:gd name="connsiteY2-70" fmla="*/ 56340 h 970740"/>
                <a:gd name="connsiteX3-71" fmla="*/ 1900238 w 1900238"/>
                <a:gd name="connsiteY3-72" fmla="*/ 89677 h 970740"/>
                <a:gd name="connsiteX4-73" fmla="*/ 1695450 w 1900238"/>
                <a:gd name="connsiteY4-74" fmla="*/ 523065 h 970740"/>
                <a:gd name="connsiteX5-75" fmla="*/ 842963 w 1900238"/>
                <a:gd name="connsiteY5-76" fmla="*/ 899302 h 970740"/>
                <a:gd name="connsiteX6-77" fmla="*/ 142875 w 1900238"/>
                <a:gd name="connsiteY6-78" fmla="*/ 970740 h 970740"/>
                <a:gd name="connsiteX7-79" fmla="*/ 0 w 1900238"/>
                <a:gd name="connsiteY7-80" fmla="*/ 875490 h 970740"/>
                <a:gd name="connsiteX0-81" fmla="*/ 0 w 1900238"/>
                <a:gd name="connsiteY0-82" fmla="*/ 875490 h 970740"/>
                <a:gd name="connsiteX1-83" fmla="*/ 304800 w 1900238"/>
                <a:gd name="connsiteY1-84" fmla="*/ 265890 h 970740"/>
                <a:gd name="connsiteX2-85" fmla="*/ 1038225 w 1900238"/>
                <a:gd name="connsiteY2-86" fmla="*/ 56340 h 970740"/>
                <a:gd name="connsiteX3-87" fmla="*/ 1900238 w 1900238"/>
                <a:gd name="connsiteY3-88" fmla="*/ 89677 h 970740"/>
                <a:gd name="connsiteX4-89" fmla="*/ 1695450 w 1900238"/>
                <a:gd name="connsiteY4-90" fmla="*/ 523065 h 970740"/>
                <a:gd name="connsiteX5-91" fmla="*/ 842963 w 1900238"/>
                <a:gd name="connsiteY5-92" fmla="*/ 899302 h 970740"/>
                <a:gd name="connsiteX6-93" fmla="*/ 142875 w 1900238"/>
                <a:gd name="connsiteY6-94" fmla="*/ 970740 h 970740"/>
                <a:gd name="connsiteX7-95" fmla="*/ 0 w 1900238"/>
                <a:gd name="connsiteY7-96" fmla="*/ 875490 h 970740"/>
                <a:gd name="connsiteX0-97" fmla="*/ 0 w 1900238"/>
                <a:gd name="connsiteY0-98" fmla="*/ 860525 h 955775"/>
                <a:gd name="connsiteX1-99" fmla="*/ 304800 w 1900238"/>
                <a:gd name="connsiteY1-100" fmla="*/ 250925 h 955775"/>
                <a:gd name="connsiteX2-101" fmla="*/ 1038225 w 1900238"/>
                <a:gd name="connsiteY2-102" fmla="*/ 41375 h 955775"/>
                <a:gd name="connsiteX3-103" fmla="*/ 1900238 w 1900238"/>
                <a:gd name="connsiteY3-104" fmla="*/ 74712 h 955775"/>
                <a:gd name="connsiteX4-105" fmla="*/ 1695450 w 1900238"/>
                <a:gd name="connsiteY4-106" fmla="*/ 508100 h 955775"/>
                <a:gd name="connsiteX5-107" fmla="*/ 842963 w 1900238"/>
                <a:gd name="connsiteY5-108" fmla="*/ 884337 h 955775"/>
                <a:gd name="connsiteX6-109" fmla="*/ 142875 w 1900238"/>
                <a:gd name="connsiteY6-110" fmla="*/ 955775 h 955775"/>
                <a:gd name="connsiteX7-111" fmla="*/ 0 w 1900238"/>
                <a:gd name="connsiteY7-112" fmla="*/ 860525 h 955775"/>
                <a:gd name="connsiteX0-113" fmla="*/ 0 w 1900238"/>
                <a:gd name="connsiteY0-114" fmla="*/ 881380 h 976630"/>
                <a:gd name="connsiteX1-115" fmla="*/ 304800 w 1900238"/>
                <a:gd name="connsiteY1-116" fmla="*/ 271780 h 976630"/>
                <a:gd name="connsiteX2-117" fmla="*/ 1038225 w 1900238"/>
                <a:gd name="connsiteY2-118" fmla="*/ 62230 h 976630"/>
                <a:gd name="connsiteX3-119" fmla="*/ 1900238 w 1900238"/>
                <a:gd name="connsiteY3-120" fmla="*/ 95567 h 976630"/>
                <a:gd name="connsiteX4-121" fmla="*/ 1695450 w 1900238"/>
                <a:gd name="connsiteY4-122" fmla="*/ 528955 h 976630"/>
                <a:gd name="connsiteX5-123" fmla="*/ 842963 w 1900238"/>
                <a:gd name="connsiteY5-124" fmla="*/ 905192 h 976630"/>
                <a:gd name="connsiteX6-125" fmla="*/ 142875 w 1900238"/>
                <a:gd name="connsiteY6-126" fmla="*/ 976630 h 976630"/>
                <a:gd name="connsiteX7-127" fmla="*/ 0 w 1900238"/>
                <a:gd name="connsiteY7-128" fmla="*/ 881380 h 9766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1900238" h="976630">
                  <a:moveTo>
                    <a:pt x="0" y="881380"/>
                  </a:moveTo>
                  <a:lnTo>
                    <a:pt x="304800" y="271780"/>
                  </a:lnTo>
                  <a:cubicBezTo>
                    <a:pt x="463550" y="311469"/>
                    <a:pt x="810418" y="105887"/>
                    <a:pt x="1038225" y="62230"/>
                  </a:cubicBezTo>
                  <a:cubicBezTo>
                    <a:pt x="1266032" y="18573"/>
                    <a:pt x="1657352" y="-67944"/>
                    <a:pt x="1900238" y="95567"/>
                  </a:cubicBezTo>
                  <a:lnTo>
                    <a:pt x="1695450" y="528955"/>
                  </a:lnTo>
                  <a:lnTo>
                    <a:pt x="842963" y="905192"/>
                  </a:lnTo>
                  <a:lnTo>
                    <a:pt x="142875" y="976630"/>
                  </a:lnTo>
                  <a:lnTo>
                    <a:pt x="0" y="88138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8" name="任意多边形 17"/>
            <p:cNvSpPr/>
            <p:nvPr/>
          </p:nvSpPr>
          <p:spPr>
            <a:xfrm>
              <a:off x="7710487" y="1547813"/>
              <a:ext cx="385763" cy="995362"/>
            </a:xfrm>
            <a:custGeom>
              <a:avLst/>
              <a:gdLst>
                <a:gd name="connsiteX0" fmla="*/ 28575 w 385763"/>
                <a:gd name="connsiteY0" fmla="*/ 995362 h 995362"/>
                <a:gd name="connsiteX1" fmla="*/ 361950 w 385763"/>
                <a:gd name="connsiteY1" fmla="*/ 742950 h 995362"/>
                <a:gd name="connsiteX2" fmla="*/ 385763 w 385763"/>
                <a:gd name="connsiteY2" fmla="*/ 195262 h 995362"/>
                <a:gd name="connsiteX3" fmla="*/ 314325 w 385763"/>
                <a:gd name="connsiteY3" fmla="*/ 161925 h 995362"/>
                <a:gd name="connsiteX4" fmla="*/ 223838 w 385763"/>
                <a:gd name="connsiteY4" fmla="*/ 0 h 995362"/>
                <a:gd name="connsiteX5" fmla="*/ 0 w 385763"/>
                <a:gd name="connsiteY5" fmla="*/ 433387 h 995362"/>
                <a:gd name="connsiteX6" fmla="*/ 28575 w 385763"/>
                <a:gd name="connsiteY6" fmla="*/ 995362 h 995362"/>
                <a:gd name="connsiteX0-1" fmla="*/ 28575 w 385763"/>
                <a:gd name="connsiteY0-2" fmla="*/ 995362 h 995362"/>
                <a:gd name="connsiteX1-3" fmla="*/ 361950 w 385763"/>
                <a:gd name="connsiteY1-4" fmla="*/ 742950 h 995362"/>
                <a:gd name="connsiteX2-5" fmla="*/ 385763 w 385763"/>
                <a:gd name="connsiteY2-6" fmla="*/ 195262 h 995362"/>
                <a:gd name="connsiteX3-7" fmla="*/ 314325 w 385763"/>
                <a:gd name="connsiteY3-8" fmla="*/ 161925 h 995362"/>
                <a:gd name="connsiteX4-9" fmla="*/ 219076 w 385763"/>
                <a:gd name="connsiteY4-10" fmla="*/ 0 h 995362"/>
                <a:gd name="connsiteX5-11" fmla="*/ 0 w 385763"/>
                <a:gd name="connsiteY5-12" fmla="*/ 433387 h 995362"/>
                <a:gd name="connsiteX6-13" fmla="*/ 28575 w 385763"/>
                <a:gd name="connsiteY6-14" fmla="*/ 995362 h 99536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85763" h="995362">
                  <a:moveTo>
                    <a:pt x="28575" y="995362"/>
                  </a:moveTo>
                  <a:lnTo>
                    <a:pt x="361950" y="742950"/>
                  </a:lnTo>
                  <a:lnTo>
                    <a:pt x="385763" y="195262"/>
                  </a:lnTo>
                  <a:lnTo>
                    <a:pt x="314325" y="161925"/>
                  </a:lnTo>
                  <a:lnTo>
                    <a:pt x="219076" y="0"/>
                  </a:lnTo>
                  <a:lnTo>
                    <a:pt x="0" y="433387"/>
                  </a:lnTo>
                  <a:lnTo>
                    <a:pt x="28575" y="99536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9" name="任意多边形 18"/>
            <p:cNvSpPr/>
            <p:nvPr/>
          </p:nvSpPr>
          <p:spPr>
            <a:xfrm>
              <a:off x="6034088" y="1947223"/>
              <a:ext cx="1709737" cy="975775"/>
            </a:xfrm>
            <a:custGeom>
              <a:avLst/>
              <a:gdLst>
                <a:gd name="connsiteX0" fmla="*/ 19050 w 1709737"/>
                <a:gd name="connsiteY0" fmla="*/ 952500 h 952500"/>
                <a:gd name="connsiteX1" fmla="*/ 0 w 1709737"/>
                <a:gd name="connsiteY1" fmla="*/ 352425 h 952500"/>
                <a:gd name="connsiteX2" fmla="*/ 795337 w 1709737"/>
                <a:gd name="connsiteY2" fmla="*/ 123825 h 952500"/>
                <a:gd name="connsiteX3" fmla="*/ 1690687 w 1709737"/>
                <a:gd name="connsiteY3" fmla="*/ 0 h 952500"/>
                <a:gd name="connsiteX4" fmla="*/ 1709737 w 1709737"/>
                <a:gd name="connsiteY4" fmla="*/ 571500 h 952500"/>
                <a:gd name="connsiteX5" fmla="*/ 876300 w 1709737"/>
                <a:gd name="connsiteY5" fmla="*/ 695325 h 952500"/>
                <a:gd name="connsiteX6" fmla="*/ 19050 w 1709737"/>
                <a:gd name="connsiteY6" fmla="*/ 952500 h 952500"/>
                <a:gd name="connsiteX0-1" fmla="*/ 19050 w 1709737"/>
                <a:gd name="connsiteY0-2" fmla="*/ 952500 h 952500"/>
                <a:gd name="connsiteX1-3" fmla="*/ 0 w 1709737"/>
                <a:gd name="connsiteY1-4" fmla="*/ 352425 h 952500"/>
                <a:gd name="connsiteX2-5" fmla="*/ 795337 w 1709737"/>
                <a:gd name="connsiteY2-6" fmla="*/ 123825 h 952500"/>
                <a:gd name="connsiteX3-7" fmla="*/ 1690687 w 1709737"/>
                <a:gd name="connsiteY3-8" fmla="*/ 0 h 952500"/>
                <a:gd name="connsiteX4-9" fmla="*/ 1709737 w 1709737"/>
                <a:gd name="connsiteY4-10" fmla="*/ 571500 h 952500"/>
                <a:gd name="connsiteX5-11" fmla="*/ 876300 w 1709737"/>
                <a:gd name="connsiteY5-12" fmla="*/ 695325 h 952500"/>
                <a:gd name="connsiteX6-13" fmla="*/ 19050 w 1709737"/>
                <a:gd name="connsiteY6-14" fmla="*/ 952500 h 952500"/>
                <a:gd name="connsiteX0-15" fmla="*/ 19050 w 1709737"/>
                <a:gd name="connsiteY0-16" fmla="*/ 968269 h 968269"/>
                <a:gd name="connsiteX1-17" fmla="*/ 0 w 1709737"/>
                <a:gd name="connsiteY1-18" fmla="*/ 368194 h 968269"/>
                <a:gd name="connsiteX2-19" fmla="*/ 795337 w 1709737"/>
                <a:gd name="connsiteY2-20" fmla="*/ 139594 h 968269"/>
                <a:gd name="connsiteX3-21" fmla="*/ 1690687 w 1709737"/>
                <a:gd name="connsiteY3-22" fmla="*/ 15769 h 968269"/>
                <a:gd name="connsiteX4-23" fmla="*/ 1709737 w 1709737"/>
                <a:gd name="connsiteY4-24" fmla="*/ 587269 h 968269"/>
                <a:gd name="connsiteX5-25" fmla="*/ 876300 w 1709737"/>
                <a:gd name="connsiteY5-26" fmla="*/ 711094 h 968269"/>
                <a:gd name="connsiteX6-27" fmla="*/ 19050 w 1709737"/>
                <a:gd name="connsiteY6-28" fmla="*/ 968269 h 968269"/>
                <a:gd name="connsiteX0-29" fmla="*/ 19050 w 1709737"/>
                <a:gd name="connsiteY0-30" fmla="*/ 968269 h 968269"/>
                <a:gd name="connsiteX1-31" fmla="*/ 0 w 1709737"/>
                <a:gd name="connsiteY1-32" fmla="*/ 368194 h 968269"/>
                <a:gd name="connsiteX2-33" fmla="*/ 795337 w 1709737"/>
                <a:gd name="connsiteY2-34" fmla="*/ 139594 h 968269"/>
                <a:gd name="connsiteX3-35" fmla="*/ 1690687 w 1709737"/>
                <a:gd name="connsiteY3-36" fmla="*/ 15769 h 968269"/>
                <a:gd name="connsiteX4-37" fmla="*/ 1709737 w 1709737"/>
                <a:gd name="connsiteY4-38" fmla="*/ 587269 h 968269"/>
                <a:gd name="connsiteX5-39" fmla="*/ 876300 w 1709737"/>
                <a:gd name="connsiteY5-40" fmla="*/ 711094 h 968269"/>
                <a:gd name="connsiteX6-41" fmla="*/ 19050 w 1709737"/>
                <a:gd name="connsiteY6-42" fmla="*/ 968269 h 968269"/>
                <a:gd name="connsiteX0-43" fmla="*/ 19050 w 1709737"/>
                <a:gd name="connsiteY0-44" fmla="*/ 972189 h 972189"/>
                <a:gd name="connsiteX1-45" fmla="*/ 0 w 1709737"/>
                <a:gd name="connsiteY1-46" fmla="*/ 372114 h 972189"/>
                <a:gd name="connsiteX2-47" fmla="*/ 795337 w 1709737"/>
                <a:gd name="connsiteY2-48" fmla="*/ 143514 h 972189"/>
                <a:gd name="connsiteX3-49" fmla="*/ 1690687 w 1709737"/>
                <a:gd name="connsiteY3-50" fmla="*/ 19689 h 972189"/>
                <a:gd name="connsiteX4-51" fmla="*/ 1709737 w 1709737"/>
                <a:gd name="connsiteY4-52" fmla="*/ 591189 h 972189"/>
                <a:gd name="connsiteX5-53" fmla="*/ 876300 w 1709737"/>
                <a:gd name="connsiteY5-54" fmla="*/ 715014 h 972189"/>
                <a:gd name="connsiteX6-55" fmla="*/ 19050 w 1709737"/>
                <a:gd name="connsiteY6-56" fmla="*/ 972189 h 972189"/>
                <a:gd name="connsiteX0-57" fmla="*/ 19050 w 1709737"/>
                <a:gd name="connsiteY0-58" fmla="*/ 972189 h 972189"/>
                <a:gd name="connsiteX1-59" fmla="*/ 0 w 1709737"/>
                <a:gd name="connsiteY1-60" fmla="*/ 372114 h 972189"/>
                <a:gd name="connsiteX2-61" fmla="*/ 795337 w 1709737"/>
                <a:gd name="connsiteY2-62" fmla="*/ 143514 h 972189"/>
                <a:gd name="connsiteX3-63" fmla="*/ 1690687 w 1709737"/>
                <a:gd name="connsiteY3-64" fmla="*/ 19689 h 972189"/>
                <a:gd name="connsiteX4-65" fmla="*/ 1709737 w 1709737"/>
                <a:gd name="connsiteY4-66" fmla="*/ 591189 h 972189"/>
                <a:gd name="connsiteX5-67" fmla="*/ 876300 w 1709737"/>
                <a:gd name="connsiteY5-68" fmla="*/ 715014 h 972189"/>
                <a:gd name="connsiteX6-69" fmla="*/ 19050 w 1709737"/>
                <a:gd name="connsiteY6-70" fmla="*/ 972189 h 972189"/>
                <a:gd name="connsiteX0-71" fmla="*/ 19050 w 1709737"/>
                <a:gd name="connsiteY0-72" fmla="*/ 972189 h 980590"/>
                <a:gd name="connsiteX1-73" fmla="*/ 0 w 1709737"/>
                <a:gd name="connsiteY1-74" fmla="*/ 372114 h 980590"/>
                <a:gd name="connsiteX2-75" fmla="*/ 795337 w 1709737"/>
                <a:gd name="connsiteY2-76" fmla="*/ 143514 h 980590"/>
                <a:gd name="connsiteX3-77" fmla="*/ 1690687 w 1709737"/>
                <a:gd name="connsiteY3-78" fmla="*/ 19689 h 980590"/>
                <a:gd name="connsiteX4-79" fmla="*/ 1709737 w 1709737"/>
                <a:gd name="connsiteY4-80" fmla="*/ 591189 h 980590"/>
                <a:gd name="connsiteX5-81" fmla="*/ 876300 w 1709737"/>
                <a:gd name="connsiteY5-82" fmla="*/ 715014 h 980590"/>
                <a:gd name="connsiteX6-83" fmla="*/ 19050 w 1709737"/>
                <a:gd name="connsiteY6-84" fmla="*/ 972189 h 980590"/>
                <a:gd name="connsiteX0-85" fmla="*/ 19050 w 1709737"/>
                <a:gd name="connsiteY0-86" fmla="*/ 972189 h 975511"/>
                <a:gd name="connsiteX1-87" fmla="*/ 0 w 1709737"/>
                <a:gd name="connsiteY1-88" fmla="*/ 372114 h 975511"/>
                <a:gd name="connsiteX2-89" fmla="*/ 795337 w 1709737"/>
                <a:gd name="connsiteY2-90" fmla="*/ 143514 h 975511"/>
                <a:gd name="connsiteX3-91" fmla="*/ 1690687 w 1709737"/>
                <a:gd name="connsiteY3-92" fmla="*/ 19689 h 975511"/>
                <a:gd name="connsiteX4-93" fmla="*/ 1709737 w 1709737"/>
                <a:gd name="connsiteY4-94" fmla="*/ 591189 h 975511"/>
                <a:gd name="connsiteX5-95" fmla="*/ 876300 w 1709737"/>
                <a:gd name="connsiteY5-96" fmla="*/ 715014 h 975511"/>
                <a:gd name="connsiteX6-97" fmla="*/ 19050 w 1709737"/>
                <a:gd name="connsiteY6-98" fmla="*/ 972189 h 975511"/>
                <a:gd name="connsiteX0-99" fmla="*/ 19050 w 1709737"/>
                <a:gd name="connsiteY0-100" fmla="*/ 972189 h 975775"/>
                <a:gd name="connsiteX1-101" fmla="*/ 0 w 1709737"/>
                <a:gd name="connsiteY1-102" fmla="*/ 372114 h 975775"/>
                <a:gd name="connsiteX2-103" fmla="*/ 795337 w 1709737"/>
                <a:gd name="connsiteY2-104" fmla="*/ 143514 h 975775"/>
                <a:gd name="connsiteX3-105" fmla="*/ 1690687 w 1709737"/>
                <a:gd name="connsiteY3-106" fmla="*/ 19689 h 975775"/>
                <a:gd name="connsiteX4-107" fmla="*/ 1709737 w 1709737"/>
                <a:gd name="connsiteY4-108" fmla="*/ 591189 h 975775"/>
                <a:gd name="connsiteX5-109" fmla="*/ 876300 w 1709737"/>
                <a:gd name="connsiteY5-110" fmla="*/ 715014 h 975775"/>
                <a:gd name="connsiteX6-111" fmla="*/ 19050 w 1709737"/>
                <a:gd name="connsiteY6-112" fmla="*/ 972189 h 975775"/>
                <a:gd name="connsiteX0-113" fmla="*/ 19050 w 1709737"/>
                <a:gd name="connsiteY0-114" fmla="*/ 972189 h 975775"/>
                <a:gd name="connsiteX1-115" fmla="*/ 0 w 1709737"/>
                <a:gd name="connsiteY1-116" fmla="*/ 372114 h 975775"/>
                <a:gd name="connsiteX2-117" fmla="*/ 795337 w 1709737"/>
                <a:gd name="connsiteY2-118" fmla="*/ 143514 h 975775"/>
                <a:gd name="connsiteX3-119" fmla="*/ 1690687 w 1709737"/>
                <a:gd name="connsiteY3-120" fmla="*/ 19689 h 975775"/>
                <a:gd name="connsiteX4-121" fmla="*/ 1709737 w 1709737"/>
                <a:gd name="connsiteY4-122" fmla="*/ 591189 h 975775"/>
                <a:gd name="connsiteX5-123" fmla="*/ 876300 w 1709737"/>
                <a:gd name="connsiteY5-124" fmla="*/ 715014 h 975775"/>
                <a:gd name="connsiteX6-125" fmla="*/ 19050 w 1709737"/>
                <a:gd name="connsiteY6-126" fmla="*/ 972189 h 97577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709737" h="975775">
                  <a:moveTo>
                    <a:pt x="19050" y="972189"/>
                  </a:moveTo>
                  <a:lnTo>
                    <a:pt x="0" y="372114"/>
                  </a:lnTo>
                  <a:cubicBezTo>
                    <a:pt x="272256" y="424502"/>
                    <a:pt x="592137" y="227652"/>
                    <a:pt x="795337" y="143514"/>
                  </a:cubicBezTo>
                  <a:cubicBezTo>
                    <a:pt x="998537" y="59376"/>
                    <a:pt x="1301749" y="-43811"/>
                    <a:pt x="1690687" y="19689"/>
                  </a:cubicBezTo>
                  <a:lnTo>
                    <a:pt x="1709737" y="591189"/>
                  </a:lnTo>
                  <a:cubicBezTo>
                    <a:pt x="1426368" y="578488"/>
                    <a:pt x="1143793" y="632464"/>
                    <a:pt x="876300" y="715014"/>
                  </a:cubicBezTo>
                  <a:cubicBezTo>
                    <a:pt x="608807" y="797564"/>
                    <a:pt x="460375" y="1005527"/>
                    <a:pt x="19050" y="972189"/>
                  </a:cubicBezTo>
                  <a:close/>
                </a:path>
              </a:pathLst>
            </a:custGeom>
            <a:solidFill>
              <a:srgbClr val="EC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20" name="组合 19"/>
          <p:cNvGrpSpPr/>
          <p:nvPr/>
        </p:nvGrpSpPr>
        <p:grpSpPr>
          <a:xfrm>
            <a:off x="7839981" y="2076505"/>
            <a:ext cx="2617563" cy="1485900"/>
            <a:chOff x="7835900" y="1250950"/>
            <a:chExt cx="2616200" cy="1485900"/>
          </a:xfrm>
          <a:effectLst>
            <a:outerShdw blurRad="101600" dist="63500" dir="5400000" algn="t" rotWithShape="0">
              <a:prstClr val="black">
                <a:alpha val="25000"/>
              </a:prstClr>
            </a:outerShdw>
          </a:effectLst>
        </p:grpSpPr>
        <p:sp>
          <p:nvSpPr>
            <p:cNvPr id="21" name="任意多边形 20"/>
            <p:cNvSpPr/>
            <p:nvPr/>
          </p:nvSpPr>
          <p:spPr>
            <a:xfrm>
              <a:off x="7835900" y="1751331"/>
              <a:ext cx="1631950" cy="896886"/>
            </a:xfrm>
            <a:custGeom>
              <a:avLst/>
              <a:gdLst>
                <a:gd name="connsiteX0" fmla="*/ 19050 w 1631950"/>
                <a:gd name="connsiteY0" fmla="*/ 717550 h 717550"/>
                <a:gd name="connsiteX1" fmla="*/ 0 w 1631950"/>
                <a:gd name="connsiteY1" fmla="*/ 146050 h 717550"/>
                <a:gd name="connsiteX2" fmla="*/ 1593850 w 1631950"/>
                <a:gd name="connsiteY2" fmla="*/ 0 h 717550"/>
                <a:gd name="connsiteX3" fmla="*/ 1631950 w 1631950"/>
                <a:gd name="connsiteY3" fmla="*/ 590550 h 717550"/>
                <a:gd name="connsiteX4" fmla="*/ 19050 w 1631950"/>
                <a:gd name="connsiteY4" fmla="*/ 717550 h 717550"/>
                <a:gd name="connsiteX0-1" fmla="*/ 19050 w 1631950"/>
                <a:gd name="connsiteY0-2" fmla="*/ 717550 h 801167"/>
                <a:gd name="connsiteX1-3" fmla="*/ 0 w 1631950"/>
                <a:gd name="connsiteY1-4" fmla="*/ 146050 h 801167"/>
                <a:gd name="connsiteX2-5" fmla="*/ 1593850 w 1631950"/>
                <a:gd name="connsiteY2-6" fmla="*/ 0 h 801167"/>
                <a:gd name="connsiteX3-7" fmla="*/ 1631950 w 1631950"/>
                <a:gd name="connsiteY3-8" fmla="*/ 590550 h 801167"/>
                <a:gd name="connsiteX4-9" fmla="*/ 19050 w 1631950"/>
                <a:gd name="connsiteY4-10" fmla="*/ 717550 h 801167"/>
                <a:gd name="connsiteX0-11" fmla="*/ 19050 w 1631950"/>
                <a:gd name="connsiteY0-12" fmla="*/ 717550 h 813066"/>
                <a:gd name="connsiteX1-13" fmla="*/ 0 w 1631950"/>
                <a:gd name="connsiteY1-14" fmla="*/ 146050 h 813066"/>
                <a:gd name="connsiteX2-15" fmla="*/ 1593850 w 1631950"/>
                <a:gd name="connsiteY2-16" fmla="*/ 0 h 813066"/>
                <a:gd name="connsiteX3-17" fmla="*/ 1631950 w 1631950"/>
                <a:gd name="connsiteY3-18" fmla="*/ 590550 h 813066"/>
                <a:gd name="connsiteX4-19" fmla="*/ 19050 w 1631950"/>
                <a:gd name="connsiteY4-20" fmla="*/ 717550 h 813066"/>
                <a:gd name="connsiteX0-21" fmla="*/ 19050 w 1631950"/>
                <a:gd name="connsiteY0-22" fmla="*/ 717550 h 813066"/>
                <a:gd name="connsiteX1-23" fmla="*/ 0 w 1631950"/>
                <a:gd name="connsiteY1-24" fmla="*/ 146050 h 813066"/>
                <a:gd name="connsiteX2-25" fmla="*/ 1593850 w 1631950"/>
                <a:gd name="connsiteY2-26" fmla="*/ 0 h 813066"/>
                <a:gd name="connsiteX3-27" fmla="*/ 1631950 w 1631950"/>
                <a:gd name="connsiteY3-28" fmla="*/ 590550 h 813066"/>
                <a:gd name="connsiteX4-29" fmla="*/ 19050 w 1631950"/>
                <a:gd name="connsiteY4-30" fmla="*/ 717550 h 813066"/>
                <a:gd name="connsiteX0-31" fmla="*/ 19050 w 1631950"/>
                <a:gd name="connsiteY0-32" fmla="*/ 717550 h 813066"/>
                <a:gd name="connsiteX1-33" fmla="*/ 0 w 1631950"/>
                <a:gd name="connsiteY1-34" fmla="*/ 146050 h 813066"/>
                <a:gd name="connsiteX2-35" fmla="*/ 1593850 w 1631950"/>
                <a:gd name="connsiteY2-36" fmla="*/ 0 h 813066"/>
                <a:gd name="connsiteX3-37" fmla="*/ 1631950 w 1631950"/>
                <a:gd name="connsiteY3-38" fmla="*/ 590550 h 813066"/>
                <a:gd name="connsiteX4-39" fmla="*/ 19050 w 1631950"/>
                <a:gd name="connsiteY4-40" fmla="*/ 717550 h 813066"/>
                <a:gd name="connsiteX0-41" fmla="*/ 19050 w 1631950"/>
                <a:gd name="connsiteY0-42" fmla="*/ 717550 h 813066"/>
                <a:gd name="connsiteX1-43" fmla="*/ 0 w 1631950"/>
                <a:gd name="connsiteY1-44" fmla="*/ 146050 h 813066"/>
                <a:gd name="connsiteX2-45" fmla="*/ 1593850 w 1631950"/>
                <a:gd name="connsiteY2-46" fmla="*/ 0 h 813066"/>
                <a:gd name="connsiteX3-47" fmla="*/ 1631950 w 1631950"/>
                <a:gd name="connsiteY3-48" fmla="*/ 590550 h 813066"/>
                <a:gd name="connsiteX4-49" fmla="*/ 19050 w 1631950"/>
                <a:gd name="connsiteY4-50" fmla="*/ 717550 h 813066"/>
                <a:gd name="connsiteX0-51" fmla="*/ 19050 w 1631950"/>
                <a:gd name="connsiteY0-52" fmla="*/ 793750 h 889266"/>
                <a:gd name="connsiteX1-53" fmla="*/ 0 w 1631950"/>
                <a:gd name="connsiteY1-54" fmla="*/ 222250 h 889266"/>
                <a:gd name="connsiteX2-55" fmla="*/ 1578610 w 1631950"/>
                <a:gd name="connsiteY2-56" fmla="*/ 0 h 889266"/>
                <a:gd name="connsiteX3-57" fmla="*/ 1631950 w 1631950"/>
                <a:gd name="connsiteY3-58" fmla="*/ 666750 h 889266"/>
                <a:gd name="connsiteX4-59" fmla="*/ 19050 w 1631950"/>
                <a:gd name="connsiteY4-60" fmla="*/ 793750 h 889266"/>
                <a:gd name="connsiteX0-61" fmla="*/ 19050 w 1631950"/>
                <a:gd name="connsiteY0-62" fmla="*/ 793750 h 889266"/>
                <a:gd name="connsiteX1-63" fmla="*/ 0 w 1631950"/>
                <a:gd name="connsiteY1-64" fmla="*/ 222250 h 889266"/>
                <a:gd name="connsiteX2-65" fmla="*/ 1578610 w 1631950"/>
                <a:gd name="connsiteY2-66" fmla="*/ 0 h 889266"/>
                <a:gd name="connsiteX3-67" fmla="*/ 1631950 w 1631950"/>
                <a:gd name="connsiteY3-68" fmla="*/ 666750 h 889266"/>
                <a:gd name="connsiteX4-69" fmla="*/ 19050 w 1631950"/>
                <a:gd name="connsiteY4-70" fmla="*/ 793750 h 889266"/>
                <a:gd name="connsiteX0-71" fmla="*/ 19050 w 1631950"/>
                <a:gd name="connsiteY0-72" fmla="*/ 801370 h 896886"/>
                <a:gd name="connsiteX1-73" fmla="*/ 0 w 1631950"/>
                <a:gd name="connsiteY1-74" fmla="*/ 229870 h 896886"/>
                <a:gd name="connsiteX2-75" fmla="*/ 1593850 w 1631950"/>
                <a:gd name="connsiteY2-76" fmla="*/ 0 h 896886"/>
                <a:gd name="connsiteX3-77" fmla="*/ 1631950 w 1631950"/>
                <a:gd name="connsiteY3-78" fmla="*/ 674370 h 896886"/>
                <a:gd name="connsiteX4-79" fmla="*/ 19050 w 1631950"/>
                <a:gd name="connsiteY4-80" fmla="*/ 801370 h 89688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31950" h="896886">
                  <a:moveTo>
                    <a:pt x="19050" y="801370"/>
                  </a:moveTo>
                  <a:lnTo>
                    <a:pt x="0" y="229870"/>
                  </a:lnTo>
                  <a:cubicBezTo>
                    <a:pt x="519853" y="298027"/>
                    <a:pt x="1081617" y="105833"/>
                    <a:pt x="1593850" y="0"/>
                  </a:cubicBezTo>
                  <a:lnTo>
                    <a:pt x="1631950" y="674370"/>
                  </a:lnTo>
                  <a:cubicBezTo>
                    <a:pt x="1087967" y="786553"/>
                    <a:pt x="340783" y="1032087"/>
                    <a:pt x="19050" y="801370"/>
                  </a:cubicBez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22" name="任意多边形 21"/>
            <p:cNvSpPr/>
            <p:nvPr/>
          </p:nvSpPr>
          <p:spPr>
            <a:xfrm>
              <a:off x="7835900" y="1250950"/>
              <a:ext cx="2552700" cy="901700"/>
            </a:xfrm>
            <a:custGeom>
              <a:avLst/>
              <a:gdLst>
                <a:gd name="connsiteX0" fmla="*/ 0 w 2552700"/>
                <a:gd name="connsiteY0" fmla="*/ 742950 h 901700"/>
                <a:gd name="connsiteX1" fmla="*/ 203200 w 2552700"/>
                <a:gd name="connsiteY1" fmla="*/ 304800 h 901700"/>
                <a:gd name="connsiteX2" fmla="*/ 1085850 w 2552700"/>
                <a:gd name="connsiteY2" fmla="*/ 254000 h 901700"/>
                <a:gd name="connsiteX3" fmla="*/ 1079500 w 2552700"/>
                <a:gd name="connsiteY3" fmla="*/ 0 h 901700"/>
                <a:gd name="connsiteX4" fmla="*/ 2552700 w 2552700"/>
                <a:gd name="connsiteY4" fmla="*/ 203200 h 901700"/>
                <a:gd name="connsiteX5" fmla="*/ 1606550 w 2552700"/>
                <a:gd name="connsiteY5" fmla="*/ 901700 h 901700"/>
                <a:gd name="connsiteX6" fmla="*/ 1593850 w 2552700"/>
                <a:gd name="connsiteY6" fmla="*/ 584200 h 901700"/>
                <a:gd name="connsiteX7" fmla="*/ 0 w 2552700"/>
                <a:gd name="connsiteY7" fmla="*/ 742950 h 901700"/>
                <a:gd name="connsiteX0-1" fmla="*/ 0 w 2552700"/>
                <a:gd name="connsiteY0-2" fmla="*/ 742950 h 901700"/>
                <a:gd name="connsiteX1-3" fmla="*/ 203200 w 2552700"/>
                <a:gd name="connsiteY1-4" fmla="*/ 304800 h 901700"/>
                <a:gd name="connsiteX2-5" fmla="*/ 1085850 w 2552700"/>
                <a:gd name="connsiteY2-6" fmla="*/ 254000 h 901700"/>
                <a:gd name="connsiteX3-7" fmla="*/ 1079500 w 2552700"/>
                <a:gd name="connsiteY3-8" fmla="*/ 0 h 901700"/>
                <a:gd name="connsiteX4-9" fmla="*/ 2552700 w 2552700"/>
                <a:gd name="connsiteY4-10" fmla="*/ 203200 h 901700"/>
                <a:gd name="connsiteX5-11" fmla="*/ 1606550 w 2552700"/>
                <a:gd name="connsiteY5-12" fmla="*/ 901700 h 901700"/>
                <a:gd name="connsiteX6-13" fmla="*/ 1593850 w 2552700"/>
                <a:gd name="connsiteY6-14" fmla="*/ 584200 h 901700"/>
                <a:gd name="connsiteX7-15" fmla="*/ 0 w 2552700"/>
                <a:gd name="connsiteY7-16" fmla="*/ 742950 h 901700"/>
                <a:gd name="connsiteX0-17" fmla="*/ 0 w 2552700"/>
                <a:gd name="connsiteY0-18" fmla="*/ 742950 h 901700"/>
                <a:gd name="connsiteX1-19" fmla="*/ 203200 w 2552700"/>
                <a:gd name="connsiteY1-20" fmla="*/ 304800 h 901700"/>
                <a:gd name="connsiteX2-21" fmla="*/ 1085850 w 2552700"/>
                <a:gd name="connsiteY2-22" fmla="*/ 254000 h 901700"/>
                <a:gd name="connsiteX3-23" fmla="*/ 1079500 w 2552700"/>
                <a:gd name="connsiteY3-24" fmla="*/ 0 h 901700"/>
                <a:gd name="connsiteX4-25" fmla="*/ 2552700 w 2552700"/>
                <a:gd name="connsiteY4-26" fmla="*/ 203200 h 901700"/>
                <a:gd name="connsiteX5-27" fmla="*/ 1606550 w 2552700"/>
                <a:gd name="connsiteY5-28" fmla="*/ 901700 h 901700"/>
                <a:gd name="connsiteX6-29" fmla="*/ 1593850 w 2552700"/>
                <a:gd name="connsiteY6-30" fmla="*/ 584200 h 901700"/>
                <a:gd name="connsiteX7-31" fmla="*/ 0 w 2552700"/>
                <a:gd name="connsiteY7-32" fmla="*/ 742950 h 901700"/>
                <a:gd name="connsiteX0-33" fmla="*/ 0 w 2552700"/>
                <a:gd name="connsiteY0-34" fmla="*/ 742950 h 901700"/>
                <a:gd name="connsiteX1-35" fmla="*/ 203200 w 2552700"/>
                <a:gd name="connsiteY1-36" fmla="*/ 304800 h 901700"/>
                <a:gd name="connsiteX2-37" fmla="*/ 1085850 w 2552700"/>
                <a:gd name="connsiteY2-38" fmla="*/ 254000 h 901700"/>
                <a:gd name="connsiteX3-39" fmla="*/ 1079500 w 2552700"/>
                <a:gd name="connsiteY3-40" fmla="*/ 0 h 901700"/>
                <a:gd name="connsiteX4-41" fmla="*/ 2552700 w 2552700"/>
                <a:gd name="connsiteY4-42" fmla="*/ 203200 h 901700"/>
                <a:gd name="connsiteX5-43" fmla="*/ 1606550 w 2552700"/>
                <a:gd name="connsiteY5-44" fmla="*/ 901700 h 901700"/>
                <a:gd name="connsiteX6-45" fmla="*/ 1593850 w 2552700"/>
                <a:gd name="connsiteY6-46" fmla="*/ 584200 h 901700"/>
                <a:gd name="connsiteX7-47" fmla="*/ 0 w 2552700"/>
                <a:gd name="connsiteY7-48" fmla="*/ 742950 h 901700"/>
                <a:gd name="connsiteX0-49" fmla="*/ 0 w 2552700"/>
                <a:gd name="connsiteY0-50" fmla="*/ 742950 h 901700"/>
                <a:gd name="connsiteX1-51" fmla="*/ 203200 w 2552700"/>
                <a:gd name="connsiteY1-52" fmla="*/ 304800 h 901700"/>
                <a:gd name="connsiteX2-53" fmla="*/ 1085850 w 2552700"/>
                <a:gd name="connsiteY2-54" fmla="*/ 254000 h 901700"/>
                <a:gd name="connsiteX3-55" fmla="*/ 1079500 w 2552700"/>
                <a:gd name="connsiteY3-56" fmla="*/ 0 h 901700"/>
                <a:gd name="connsiteX4-57" fmla="*/ 2552700 w 2552700"/>
                <a:gd name="connsiteY4-58" fmla="*/ 203200 h 901700"/>
                <a:gd name="connsiteX5-59" fmla="*/ 1606550 w 2552700"/>
                <a:gd name="connsiteY5-60" fmla="*/ 901700 h 901700"/>
                <a:gd name="connsiteX6-61" fmla="*/ 1593850 w 2552700"/>
                <a:gd name="connsiteY6-62" fmla="*/ 584200 h 901700"/>
                <a:gd name="connsiteX7-63" fmla="*/ 0 w 2552700"/>
                <a:gd name="connsiteY7-64" fmla="*/ 742950 h 9017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552700" h="901700">
                  <a:moveTo>
                    <a:pt x="0" y="742950"/>
                  </a:moveTo>
                  <a:lnTo>
                    <a:pt x="203200" y="304800"/>
                  </a:lnTo>
                  <a:cubicBezTo>
                    <a:pt x="554567" y="370417"/>
                    <a:pt x="797983" y="296333"/>
                    <a:pt x="1085850" y="254000"/>
                  </a:cubicBezTo>
                  <a:lnTo>
                    <a:pt x="1079500" y="0"/>
                  </a:lnTo>
                  <a:lnTo>
                    <a:pt x="2552700" y="203200"/>
                  </a:lnTo>
                  <a:lnTo>
                    <a:pt x="1606550" y="901700"/>
                  </a:lnTo>
                  <a:lnTo>
                    <a:pt x="1593850" y="584200"/>
                  </a:lnTo>
                  <a:cubicBezTo>
                    <a:pt x="1075267" y="687917"/>
                    <a:pt x="594783" y="937683"/>
                    <a:pt x="0" y="742950"/>
                  </a:cubicBezTo>
                  <a:close/>
                </a:path>
              </a:pathLst>
            </a:custGeom>
            <a:solidFill>
              <a:srgbClr val="9253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23" name="任意多边形 22"/>
            <p:cNvSpPr/>
            <p:nvPr/>
          </p:nvSpPr>
          <p:spPr>
            <a:xfrm>
              <a:off x="9442450" y="1454150"/>
              <a:ext cx="1009650" cy="1282700"/>
            </a:xfrm>
            <a:custGeom>
              <a:avLst/>
              <a:gdLst>
                <a:gd name="connsiteX0" fmla="*/ 31750 w 1009650"/>
                <a:gd name="connsiteY0" fmla="*/ 1282700 h 1282700"/>
                <a:gd name="connsiteX1" fmla="*/ 0 w 1009650"/>
                <a:gd name="connsiteY1" fmla="*/ 698500 h 1282700"/>
                <a:gd name="connsiteX2" fmla="*/ 939800 w 1009650"/>
                <a:gd name="connsiteY2" fmla="*/ 0 h 1282700"/>
                <a:gd name="connsiteX3" fmla="*/ 1009650 w 1009650"/>
                <a:gd name="connsiteY3" fmla="*/ 615950 h 1282700"/>
                <a:gd name="connsiteX4" fmla="*/ 31750 w 1009650"/>
                <a:gd name="connsiteY4" fmla="*/ 1282700 h 1282700"/>
                <a:gd name="connsiteX0-1" fmla="*/ 46990 w 1024890"/>
                <a:gd name="connsiteY0-2" fmla="*/ 1282700 h 1282700"/>
                <a:gd name="connsiteX1-3" fmla="*/ 0 w 1024890"/>
                <a:gd name="connsiteY1-4" fmla="*/ 706120 h 1282700"/>
                <a:gd name="connsiteX2-5" fmla="*/ 955040 w 1024890"/>
                <a:gd name="connsiteY2-6" fmla="*/ 0 h 1282700"/>
                <a:gd name="connsiteX3-7" fmla="*/ 1024890 w 1024890"/>
                <a:gd name="connsiteY3-8" fmla="*/ 615950 h 1282700"/>
                <a:gd name="connsiteX4-9" fmla="*/ 46990 w 1024890"/>
                <a:gd name="connsiteY4-10" fmla="*/ 1282700 h 1282700"/>
                <a:gd name="connsiteX0-11" fmla="*/ 31750 w 1009650"/>
                <a:gd name="connsiteY0-12" fmla="*/ 1282700 h 1282700"/>
                <a:gd name="connsiteX1-13" fmla="*/ 0 w 1009650"/>
                <a:gd name="connsiteY1-14" fmla="*/ 713740 h 1282700"/>
                <a:gd name="connsiteX2-15" fmla="*/ 939800 w 1009650"/>
                <a:gd name="connsiteY2-16" fmla="*/ 0 h 1282700"/>
                <a:gd name="connsiteX3-17" fmla="*/ 1009650 w 1009650"/>
                <a:gd name="connsiteY3-18" fmla="*/ 615950 h 1282700"/>
                <a:gd name="connsiteX4-19" fmla="*/ 31750 w 1009650"/>
                <a:gd name="connsiteY4-20" fmla="*/ 1282700 h 1282700"/>
                <a:gd name="connsiteX0-21" fmla="*/ 31750 w 1009650"/>
                <a:gd name="connsiteY0-22" fmla="*/ 1282700 h 1282700"/>
                <a:gd name="connsiteX1-23" fmla="*/ 0 w 1009650"/>
                <a:gd name="connsiteY1-24" fmla="*/ 698500 h 1282700"/>
                <a:gd name="connsiteX2-25" fmla="*/ 939800 w 1009650"/>
                <a:gd name="connsiteY2-26" fmla="*/ 0 h 1282700"/>
                <a:gd name="connsiteX3-27" fmla="*/ 1009650 w 1009650"/>
                <a:gd name="connsiteY3-28" fmla="*/ 615950 h 1282700"/>
                <a:gd name="connsiteX4-29" fmla="*/ 31750 w 1009650"/>
                <a:gd name="connsiteY4-30" fmla="*/ 1282700 h 12827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650" h="1282700">
                  <a:moveTo>
                    <a:pt x="31750" y="1282700"/>
                  </a:moveTo>
                  <a:lnTo>
                    <a:pt x="0" y="698500"/>
                  </a:lnTo>
                  <a:lnTo>
                    <a:pt x="939800" y="0"/>
                  </a:lnTo>
                  <a:lnTo>
                    <a:pt x="1009650" y="615950"/>
                  </a:lnTo>
                  <a:lnTo>
                    <a:pt x="31750" y="12827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24" name="椭圆 23"/>
          <p:cNvSpPr/>
          <p:nvPr/>
        </p:nvSpPr>
        <p:spPr>
          <a:xfrm>
            <a:off x="1785620" y="4524375"/>
            <a:ext cx="2204085" cy="74803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6387465" y="4364990"/>
            <a:ext cx="1974215" cy="74803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3029869" y="2575321"/>
            <a:ext cx="395121"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BF53"/>
                </a:solidFill>
                <a:effectLst/>
                <a:uLnTx/>
                <a:uFillTx/>
                <a:latin typeface="Impact" panose="020B0806030902050204" pitchFamily="34" charset="0"/>
                <a:ea typeface="宋体" panose="02010600030101010101" pitchFamily="2" charset="-122"/>
                <a:cs typeface="+mn-cs"/>
              </a:rPr>
              <a:t>1</a:t>
            </a:r>
            <a:endParaRPr kumimoji="0" lang="en-US" altLang="zh-CN" sz="2400" b="0" i="0" u="none" strike="noStrike" kern="1200" cap="none" spc="0" normalizeH="0" baseline="0" noProof="0" dirty="0">
              <a:ln>
                <a:noFill/>
              </a:ln>
              <a:solidFill>
                <a:srgbClr val="FFBF53"/>
              </a:solidFill>
              <a:effectLst/>
              <a:uLnTx/>
              <a:uFillTx/>
              <a:latin typeface="Impact" panose="020B0806030902050204" pitchFamily="34" charset="0"/>
              <a:ea typeface="宋体" panose="02010600030101010101" pitchFamily="2" charset="-122"/>
              <a:cs typeface="+mn-cs"/>
            </a:endParaRPr>
          </a:p>
        </p:txBody>
      </p:sp>
      <p:sp>
        <p:nvSpPr>
          <p:cNvPr id="33" name="椭圆 32"/>
          <p:cNvSpPr/>
          <p:nvPr/>
        </p:nvSpPr>
        <p:spPr>
          <a:xfrm>
            <a:off x="4863908" y="2371082"/>
            <a:ext cx="395121"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01B3C5"/>
                </a:solidFill>
                <a:effectLst/>
                <a:uLnTx/>
                <a:uFillTx/>
                <a:latin typeface="Impact" panose="020B0806030902050204" pitchFamily="34" charset="0"/>
                <a:ea typeface="宋体" panose="02010600030101010101" pitchFamily="2" charset="-122"/>
                <a:cs typeface="+mn-cs"/>
              </a:rPr>
              <a:t>2</a:t>
            </a:r>
            <a:endParaRPr kumimoji="0" lang="en-US" altLang="zh-CN" sz="2400" b="0" i="0" u="none" strike="noStrike" kern="1200" cap="none" spc="0" normalizeH="0" baseline="0" noProof="0" dirty="0">
              <a:ln>
                <a:noFill/>
              </a:ln>
              <a:solidFill>
                <a:srgbClr val="01B3C5"/>
              </a:solidFill>
              <a:effectLst/>
              <a:uLnTx/>
              <a:uFillTx/>
              <a:latin typeface="Impact" panose="020B0806030902050204" pitchFamily="34" charset="0"/>
              <a:ea typeface="宋体" panose="02010600030101010101" pitchFamily="2" charset="-122"/>
              <a:cs typeface="+mn-cs"/>
            </a:endParaRPr>
          </a:p>
        </p:txBody>
      </p:sp>
      <p:sp>
        <p:nvSpPr>
          <p:cNvPr id="34" name="椭圆 33"/>
          <p:cNvSpPr/>
          <p:nvPr/>
        </p:nvSpPr>
        <p:spPr>
          <a:xfrm>
            <a:off x="6810268" y="2389587"/>
            <a:ext cx="395121" cy="3949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17475"/>
                </a:solidFill>
                <a:effectLst/>
                <a:uLnTx/>
                <a:uFillTx/>
                <a:latin typeface="Impact" panose="020B0806030902050204" pitchFamily="34" charset="0"/>
                <a:ea typeface="宋体" panose="02010600030101010101" pitchFamily="2" charset="-122"/>
                <a:cs typeface="+mn-cs"/>
              </a:rPr>
              <a:t>3</a:t>
            </a:r>
            <a:endParaRPr kumimoji="0" lang="en-US" altLang="zh-CN" sz="2400" b="0" i="0" u="none" strike="noStrike" kern="1200" cap="none" spc="0" normalizeH="0" baseline="0" noProof="0" dirty="0">
              <a:ln>
                <a:noFill/>
              </a:ln>
              <a:solidFill>
                <a:srgbClr val="F17475"/>
              </a:solidFill>
              <a:effectLst/>
              <a:uLnTx/>
              <a:uFillTx/>
              <a:latin typeface="Impact" panose="020B0806030902050204" pitchFamily="34" charset="0"/>
              <a:ea typeface="宋体" panose="02010600030101010101" pitchFamily="2" charset="-122"/>
              <a:cs typeface="+mn-cs"/>
            </a:endParaRPr>
          </a:p>
        </p:txBody>
      </p:sp>
      <p:sp>
        <p:nvSpPr>
          <p:cNvPr id="36" name="椭圆 35"/>
          <p:cNvSpPr/>
          <p:nvPr/>
        </p:nvSpPr>
        <p:spPr>
          <a:xfrm>
            <a:off x="2897844" y="3853130"/>
            <a:ext cx="167937" cy="16785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37" name="椭圆 36"/>
          <p:cNvSpPr/>
          <p:nvPr/>
        </p:nvSpPr>
        <p:spPr>
          <a:xfrm>
            <a:off x="7179535" y="3644850"/>
            <a:ext cx="167937" cy="16785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38" name="椭圆 37"/>
          <p:cNvSpPr/>
          <p:nvPr/>
        </p:nvSpPr>
        <p:spPr>
          <a:xfrm>
            <a:off x="4977498" y="3672155"/>
            <a:ext cx="167937" cy="167850"/>
          </a:xfrm>
          <a:prstGeom prst="ellipse">
            <a:avLst/>
          </a:prstGeom>
          <a:solidFill>
            <a:srgbClr val="019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cxnSp>
        <p:nvCxnSpPr>
          <p:cNvPr id="40" name="直接连接符 39"/>
          <p:cNvCxnSpPr/>
          <p:nvPr/>
        </p:nvCxnSpPr>
        <p:spPr>
          <a:xfrm>
            <a:off x="2984989" y="3974274"/>
            <a:ext cx="0" cy="450386"/>
          </a:xfrm>
          <a:prstGeom prst="line">
            <a:avLst/>
          </a:prstGeom>
          <a:ln w="15875">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5061467" y="3772129"/>
            <a:ext cx="0" cy="659412"/>
          </a:xfrm>
          <a:prstGeom prst="line">
            <a:avLst/>
          </a:prstGeom>
          <a:ln w="15875">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292713" y="3828296"/>
            <a:ext cx="0" cy="599465"/>
          </a:xfrm>
          <a:prstGeom prst="line">
            <a:avLst/>
          </a:prstGeom>
          <a:ln w="15875">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 name="TextBox 8"/>
          <p:cNvSpPr txBox="1"/>
          <p:nvPr/>
        </p:nvSpPr>
        <p:spPr>
          <a:xfrm>
            <a:off x="562610" y="980440"/>
            <a:ext cx="4474210"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二、教师法律地位的类型</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3" name="Oval 5"/>
          <p:cNvSpPr>
            <a:spLocks noChangeArrowheads="1"/>
          </p:cNvSpPr>
          <p:nvPr/>
        </p:nvSpPr>
        <p:spPr bwMode="auto">
          <a:xfrm>
            <a:off x="1802131" y="4405932"/>
            <a:ext cx="2187575" cy="829945"/>
          </a:xfrm>
          <a:prstGeom prst="rect">
            <a:avLst/>
          </a:prstGeom>
          <a:noFill/>
        </p:spPr>
        <p:txBody>
          <a:bodyPr wrap="square">
            <a:spAutoFit/>
          </a:bodyPr>
          <a:lstStyle/>
          <a:p>
            <a:pPr algn="ctr"/>
            <a:r>
              <a:rPr lang="zh-CN" altLang="en-US" sz="2400" b="1" dirty="0">
                <a:solidFill>
                  <a:schemeClr val="tx1"/>
                </a:solidFill>
                <a:latin typeface="微软雅黑" panose="020B0503020204020204" pitchFamily="34" charset="-122"/>
                <a:ea typeface="微软雅黑" panose="020B0503020204020204" pitchFamily="34" charset="-122"/>
              </a:rPr>
              <a:t>公务员或者教育公务员</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3989705" y="4424680"/>
            <a:ext cx="2286000" cy="748030"/>
            <a:chOff x="6283" y="6968"/>
            <a:chExt cx="3600" cy="1178"/>
          </a:xfrm>
        </p:grpSpPr>
        <p:sp>
          <p:nvSpPr>
            <p:cNvPr id="25" name="椭圆 24"/>
            <p:cNvSpPr/>
            <p:nvPr/>
          </p:nvSpPr>
          <p:spPr>
            <a:xfrm>
              <a:off x="6430" y="6968"/>
              <a:ext cx="3326" cy="1178"/>
            </a:xfrm>
            <a:prstGeom prst="ellipse">
              <a:avLst/>
            </a:prstGeom>
            <a:solidFill>
              <a:srgbClr val="019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4" name="Oval 6"/>
            <p:cNvSpPr>
              <a:spLocks noChangeArrowheads="1"/>
            </p:cNvSpPr>
            <p:nvPr/>
          </p:nvSpPr>
          <p:spPr bwMode="auto">
            <a:xfrm>
              <a:off x="6283" y="7121"/>
              <a:ext cx="3600" cy="725"/>
            </a:xfrm>
            <a:prstGeom prst="rect">
              <a:avLst/>
            </a:prstGeom>
            <a:noFill/>
          </p:spPr>
          <p:txBody>
            <a:bodyPr wrap="square">
              <a:spAutoFit/>
            </a:bodyPr>
            <a:lstStyle/>
            <a:p>
              <a:pPr algn="ctr"/>
              <a:r>
                <a:rPr lang="zh-CN" altLang="en-US" sz="2400" b="1" dirty="0">
                  <a:latin typeface="微软雅黑" panose="020B0503020204020204" pitchFamily="34" charset="-122"/>
                  <a:ea typeface="微软雅黑" panose="020B0503020204020204" pitchFamily="34" charset="-122"/>
                </a:rPr>
                <a:t>雇员</a:t>
              </a:r>
              <a:endParaRPr lang="zh-CN" altLang="en-US" sz="2400" dirty="0">
                <a:solidFill>
                  <a:srgbClr val="01B3C5"/>
                </a:solidFill>
                <a:latin typeface="微软雅黑" panose="020B0503020204020204" pitchFamily="34" charset="-122"/>
                <a:ea typeface="微软雅黑" panose="020B0503020204020204" pitchFamily="34" charset="-122"/>
              </a:endParaRPr>
            </a:p>
          </p:txBody>
        </p:sp>
      </p:grpSp>
      <p:sp>
        <p:nvSpPr>
          <p:cNvPr id="5" name="Oval 7"/>
          <p:cNvSpPr>
            <a:spLocks noChangeArrowheads="1"/>
          </p:cNvSpPr>
          <p:nvPr/>
        </p:nvSpPr>
        <p:spPr bwMode="auto">
          <a:xfrm>
            <a:off x="6288529" y="4221436"/>
            <a:ext cx="2255837" cy="829945"/>
          </a:xfrm>
          <a:prstGeom prst="rect">
            <a:avLst/>
          </a:prstGeom>
          <a:noFill/>
        </p:spPr>
        <p:txBody>
          <a:bodyPr wrap="square">
            <a:spAutoFit/>
          </a:bodyPr>
          <a:lstStyle/>
          <a:p>
            <a:pPr algn="ctr"/>
            <a:endParaRPr lang="zh-CN" altLang="en-US" sz="2400" dirty="0">
              <a:solidFill>
                <a:srgbClr val="F17475"/>
              </a:solidFill>
              <a:latin typeface="微软雅黑" panose="020B0503020204020204" pitchFamily="34" charset="-122"/>
              <a:ea typeface="微软雅黑" panose="020B0503020204020204" pitchFamily="34" charset="-122"/>
            </a:endParaRPr>
          </a:p>
          <a:p>
            <a:pPr algn="ctr"/>
            <a:r>
              <a:rPr lang="zh-CN" altLang="en-US" sz="2400" b="1" dirty="0">
                <a:solidFill>
                  <a:schemeClr val="tx1"/>
                </a:solidFill>
                <a:latin typeface="微软雅黑" panose="020B0503020204020204" pitchFamily="34" charset="-122"/>
                <a:ea typeface="微软雅黑" panose="020B0503020204020204" pitchFamily="34" charset="-122"/>
              </a:rPr>
              <a:t>公务雇员</a:t>
            </a:r>
            <a:endParaRPr lang="zh-CN" altLang="en-US" sz="2400" b="1" dirty="0">
              <a:solidFill>
                <a:schemeClr val="tx1"/>
              </a:solidFill>
              <a:latin typeface="微软雅黑" panose="020B0503020204020204" pitchFamily="34" charset="-122"/>
              <a:ea typeface="微软雅黑" panose="020B0503020204020204" pitchFamily="34" charset="-122"/>
            </a:endParaRPr>
          </a:p>
        </p:txBody>
      </p:sp>
      <p:sp>
        <p:nvSpPr>
          <p:cNvPr id="28" name="矩形 27"/>
          <p:cNvSpPr/>
          <p:nvPr/>
        </p:nvSpPr>
        <p:spPr>
          <a:xfrm>
            <a:off x="1544320" y="5372735"/>
            <a:ext cx="2445385" cy="1529715"/>
          </a:xfrm>
          <a:prstGeom prst="rect">
            <a:avLst/>
          </a:prstGeom>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德国、法国、日本等大陆法系国家，一般把教师定位为公务员或教育公务员。</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29" name="矩形 28"/>
          <p:cNvSpPr/>
          <p:nvPr/>
        </p:nvSpPr>
        <p:spPr>
          <a:xfrm>
            <a:off x="3942080" y="5372100"/>
            <a:ext cx="2445385" cy="1529715"/>
          </a:xfrm>
          <a:prstGeom prst="rect">
            <a:avLst/>
          </a:prstGeom>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 在欧洲部分国家，把教师定位为雇员，由校长雇佣，但由政府支付工资。</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30" name="矩形 29"/>
          <p:cNvSpPr/>
          <p:nvPr/>
        </p:nvSpPr>
        <p:spPr>
          <a:xfrm>
            <a:off x="6459220" y="5378450"/>
            <a:ext cx="2951480" cy="1529715"/>
          </a:xfrm>
          <a:prstGeom prst="rect">
            <a:avLst/>
          </a:prstGeom>
        </p:spPr>
        <p:txBody>
          <a:bodyPr wrap="square">
            <a:spAutoFit/>
          </a:bodyPr>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英国、美国、加拿大和澳大利亚等英美法系的国家，一般把公立中小学教师定位为公务雇员。</a:t>
            </a:r>
            <a:endParaRPr lang="zh-CN" altLang="en-US"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25874" y="1555535"/>
            <a:ext cx="10128055" cy="3457641"/>
            <a:chOff x="959665" y="1682312"/>
            <a:chExt cx="10128055" cy="3457641"/>
          </a:xfrm>
        </p:grpSpPr>
        <p:pic>
          <p:nvPicPr>
            <p:cNvPr id="1026" name="Picture 2"/>
            <p:cNvPicPr>
              <a:picLocks noChangeAspect="1" noChangeArrowheads="1"/>
            </p:cNvPicPr>
            <p:nvPr/>
          </p:nvPicPr>
          <p:blipFill rotWithShape="1">
            <a:blip r:embed="rId1">
              <a:extLst>
                <a:ext uri="{BEBA8EAE-BF5A-486C-A8C5-ECC9F3942E4B}">
                  <a14:imgProps xmlns:a14="http://schemas.microsoft.com/office/drawing/2010/main">
                    <a14:imgLayer r:embed="rId2">
                      <a14:imgEffect>
                        <a14:colorTemperature colorTemp="4700"/>
                      </a14:imgEffect>
                      <a14:imgEffect>
                        <a14:saturation sat="400000"/>
                      </a14:imgEffect>
                    </a14:imgLayer>
                  </a14:imgProps>
                </a:ext>
                <a:ext uri="{28A0092B-C50C-407E-A947-70E740481C1C}">
                  <a14:useLocalDpi xmlns:a14="http://schemas.microsoft.com/office/drawing/2010/main" val="0"/>
                </a:ext>
              </a:extLst>
            </a:blip>
            <a:srcRect l="73594"/>
            <a:stretch>
              <a:fillRect/>
            </a:stretch>
          </p:blipFill>
          <p:spPr bwMode="auto">
            <a:xfrm>
              <a:off x="8967433" y="1682312"/>
              <a:ext cx="2120287" cy="271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47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959665" y="2420565"/>
              <a:ext cx="8035925" cy="271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BEBA8EAE-BF5A-486C-A8C5-ECC9F3942E4B}">
                  <a14:imgProps xmlns:a14="http://schemas.microsoft.com/office/drawing/2010/main">
                    <a14:imgLayer r:embed="rId6">
                      <a14:imgEffect>
                        <a14:colorTemperature colorTemp="47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8459235" y="1685256"/>
              <a:ext cx="5667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8" name="Picture 11" descr="16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gray">
          <a:xfrm>
            <a:off x="7536607" y="1897038"/>
            <a:ext cx="523527" cy="523527"/>
          </a:xfrm>
          <a:prstGeom prst="rect">
            <a:avLst/>
          </a:prstGeom>
          <a:noFill/>
          <a:ln>
            <a:noFill/>
          </a:ln>
          <a:effectLst>
            <a:innerShdw blurRad="63500" dist="50800" dir="5400000">
              <a:prstClr val="black">
                <a:alpha val="50000"/>
              </a:prstClr>
            </a:innerShdw>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 name="Group 14"/>
          <p:cNvGrpSpPr/>
          <p:nvPr/>
        </p:nvGrpSpPr>
        <p:grpSpPr bwMode="auto">
          <a:xfrm>
            <a:off x="908447" y="5240776"/>
            <a:ext cx="1808163" cy="314325"/>
            <a:chOff x="406" y="980"/>
            <a:chExt cx="2330" cy="294"/>
          </a:xfrm>
          <a:solidFill>
            <a:srgbClr val="FFCC00"/>
          </a:solidFill>
        </p:grpSpPr>
        <p:sp>
          <p:nvSpPr>
            <p:cNvPr id="62" name="AutoShape 15"/>
            <p:cNvSpPr>
              <a:spLocks noChangeArrowheads="1"/>
            </p:cNvSpPr>
            <p:nvPr/>
          </p:nvSpPr>
          <p:spPr bwMode="gray">
            <a:xfrm>
              <a:off x="406" y="980"/>
              <a:ext cx="2330" cy="294"/>
            </a:xfrm>
            <a:prstGeom prst="roundRect">
              <a:avLst>
                <a:gd name="adj" fmla="val 50000"/>
              </a:avLst>
            </a:prstGeom>
            <a:grp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a typeface="宋体" panose="02010600030101010101" pitchFamily="2" charset="-122"/>
              </a:endParaRPr>
            </a:p>
          </p:txBody>
        </p:sp>
        <p:sp>
          <p:nvSpPr>
            <p:cNvPr id="63" name="AutoShape 16"/>
            <p:cNvSpPr>
              <a:spLocks noChangeArrowheads="1"/>
            </p:cNvSpPr>
            <p:nvPr/>
          </p:nvSpPr>
          <p:spPr bwMode="gray">
            <a:xfrm flipH="1">
              <a:off x="2620" y="1005"/>
              <a:ext cx="104" cy="246"/>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sp>
          <p:nvSpPr>
            <p:cNvPr id="64" name="AutoShape 17"/>
            <p:cNvSpPr>
              <a:spLocks noChangeArrowheads="1"/>
            </p:cNvSpPr>
            <p:nvPr/>
          </p:nvSpPr>
          <p:spPr bwMode="gray">
            <a:xfrm>
              <a:off x="420" y="1006"/>
              <a:ext cx="104" cy="242"/>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grpSp>
      <p:sp>
        <p:nvSpPr>
          <p:cNvPr id="65" name="Text Box 18"/>
          <p:cNvSpPr txBox="1">
            <a:spLocks noChangeArrowheads="1"/>
          </p:cNvSpPr>
          <p:nvPr/>
        </p:nvSpPr>
        <p:spPr bwMode="gray">
          <a:xfrm>
            <a:off x="902097" y="5218551"/>
            <a:ext cx="1758950" cy="366713"/>
          </a:xfrm>
          <a:prstGeom prst="rect">
            <a:avLst/>
          </a:prstGeom>
          <a:noFill/>
          <a:ln>
            <a:noFill/>
          </a:ln>
          <a:effectLst>
            <a:outerShdw dist="17961" dir="2700000" algn="ctr" rotWithShape="0">
              <a:srgbClr val="000000"/>
            </a:outerShdw>
          </a:effec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dirty="0" smtClean="0">
                <a:solidFill>
                  <a:srgbClr val="FFFFFF"/>
                </a:solidFill>
                <a:ea typeface="宋体" panose="02010600030101010101" pitchFamily="2" charset="-122"/>
                <a:cs typeface="Arial" panose="020B0604020202020204" pitchFamily="34" charset="0"/>
              </a:rPr>
              <a:t>1</a:t>
            </a:r>
            <a:endParaRPr lang="en-US" altLang="zh-CN" b="1" dirty="0">
              <a:solidFill>
                <a:srgbClr val="FFFFFF"/>
              </a:solidFill>
              <a:ea typeface="宋体" panose="02010600030101010101" pitchFamily="2" charset="-122"/>
              <a:cs typeface="Arial" panose="020B0604020202020204" pitchFamily="34" charset="0"/>
            </a:endParaRPr>
          </a:p>
        </p:txBody>
      </p:sp>
      <p:sp>
        <p:nvSpPr>
          <p:cNvPr id="67" name="Rectangle 20"/>
          <p:cNvSpPr>
            <a:spLocks noChangeArrowheads="1"/>
          </p:cNvSpPr>
          <p:nvPr/>
        </p:nvSpPr>
        <p:spPr bwMode="gray">
          <a:xfrm>
            <a:off x="394970" y="5594985"/>
            <a:ext cx="2552065" cy="1170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我国现代法治始于清末，取法日本，教师被定为国家公务人员。</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68" name="Rectangle 21"/>
          <p:cNvSpPr>
            <a:spLocks noChangeArrowheads="1"/>
          </p:cNvSpPr>
          <p:nvPr/>
        </p:nvSpPr>
        <p:spPr bwMode="gray">
          <a:xfrm>
            <a:off x="2896235" y="4893310"/>
            <a:ext cx="2277110" cy="1889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1949年以后，教师连同其他事业单位的工作人员与政府部门的工作人员一起，统称为国家干部。</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70" name="Rectangle 23"/>
          <p:cNvSpPr>
            <a:spLocks noChangeArrowheads="1"/>
          </p:cNvSpPr>
          <p:nvPr/>
        </p:nvSpPr>
        <p:spPr bwMode="gray">
          <a:xfrm>
            <a:off x="5303600" y="4148894"/>
            <a:ext cx="1770062" cy="2249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1993年，我国颁布了《教师法》，明确教师是“履行教育教学职责的专业人员”。</a:t>
            </a:r>
            <a:endParaRPr lang="zh-CN" altLang="en-US" dirty="0">
              <a:solidFill>
                <a:srgbClr val="5F5E5C"/>
              </a:solidFill>
              <a:latin typeface="微软雅黑" panose="020B0503020204020204" pitchFamily="34" charset="-122"/>
              <a:ea typeface="微软雅黑" panose="020B0503020204020204" pitchFamily="34" charset="-122"/>
            </a:endParaRPr>
          </a:p>
        </p:txBody>
      </p:sp>
      <p:grpSp>
        <p:nvGrpSpPr>
          <p:cNvPr id="71" name="Group 24"/>
          <p:cNvGrpSpPr/>
          <p:nvPr/>
        </p:nvGrpSpPr>
        <p:grpSpPr bwMode="auto">
          <a:xfrm>
            <a:off x="3038872" y="4442264"/>
            <a:ext cx="1808163" cy="312737"/>
            <a:chOff x="406" y="980"/>
            <a:chExt cx="2330" cy="294"/>
          </a:xfrm>
          <a:solidFill>
            <a:srgbClr val="FFCC00"/>
          </a:solidFill>
        </p:grpSpPr>
        <p:sp>
          <p:nvSpPr>
            <p:cNvPr id="72" name="AutoShape 25"/>
            <p:cNvSpPr>
              <a:spLocks noChangeArrowheads="1"/>
            </p:cNvSpPr>
            <p:nvPr/>
          </p:nvSpPr>
          <p:spPr bwMode="gray">
            <a:xfrm>
              <a:off x="406" y="980"/>
              <a:ext cx="2330" cy="294"/>
            </a:xfrm>
            <a:prstGeom prst="roundRect">
              <a:avLst>
                <a:gd name="adj" fmla="val 50000"/>
              </a:avLst>
            </a:prstGeom>
            <a:grp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a typeface="宋体" panose="02010600030101010101" pitchFamily="2" charset="-122"/>
              </a:endParaRPr>
            </a:p>
          </p:txBody>
        </p:sp>
        <p:sp>
          <p:nvSpPr>
            <p:cNvPr id="73" name="AutoShape 26"/>
            <p:cNvSpPr>
              <a:spLocks noChangeArrowheads="1"/>
            </p:cNvSpPr>
            <p:nvPr/>
          </p:nvSpPr>
          <p:spPr bwMode="gray">
            <a:xfrm flipH="1">
              <a:off x="2620" y="1005"/>
              <a:ext cx="104" cy="246"/>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sp>
          <p:nvSpPr>
            <p:cNvPr id="74" name="AutoShape 27"/>
            <p:cNvSpPr>
              <a:spLocks noChangeArrowheads="1"/>
            </p:cNvSpPr>
            <p:nvPr/>
          </p:nvSpPr>
          <p:spPr bwMode="gray">
            <a:xfrm>
              <a:off x="420" y="1006"/>
              <a:ext cx="104" cy="242"/>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grpSp>
      <p:sp>
        <p:nvSpPr>
          <p:cNvPr id="75" name="Text Box 18"/>
          <p:cNvSpPr txBox="1">
            <a:spLocks noChangeArrowheads="1"/>
          </p:cNvSpPr>
          <p:nvPr/>
        </p:nvSpPr>
        <p:spPr bwMode="gray">
          <a:xfrm>
            <a:off x="3105547" y="4420039"/>
            <a:ext cx="1612900" cy="366712"/>
          </a:xfrm>
          <a:prstGeom prst="rect">
            <a:avLst/>
          </a:prstGeom>
          <a:noFill/>
          <a:ln>
            <a:noFill/>
          </a:ln>
          <a:effectLst>
            <a:outerShdw dist="17961" dir="2700000" algn="ctr" rotWithShape="0">
              <a:srgbClr val="000000"/>
            </a:outerShdw>
          </a:effec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dirty="0" smtClean="0">
                <a:solidFill>
                  <a:srgbClr val="FFFFFF"/>
                </a:solidFill>
                <a:ea typeface="宋体" panose="02010600030101010101" pitchFamily="2" charset="-122"/>
                <a:cs typeface="Arial" panose="020B0604020202020204" pitchFamily="34" charset="0"/>
              </a:rPr>
              <a:t>2</a:t>
            </a:r>
            <a:endParaRPr lang="en-US" altLang="zh-CN" b="1" dirty="0">
              <a:solidFill>
                <a:srgbClr val="FFFFFF"/>
              </a:solidFill>
              <a:ea typeface="宋体" panose="02010600030101010101" pitchFamily="2" charset="-122"/>
              <a:cs typeface="Arial" panose="020B0604020202020204" pitchFamily="34" charset="0"/>
            </a:endParaRPr>
          </a:p>
        </p:txBody>
      </p:sp>
      <p:grpSp>
        <p:nvGrpSpPr>
          <p:cNvPr id="76" name="Group 29"/>
          <p:cNvGrpSpPr/>
          <p:nvPr/>
        </p:nvGrpSpPr>
        <p:grpSpPr bwMode="auto">
          <a:xfrm>
            <a:off x="5069285" y="3629464"/>
            <a:ext cx="1808162" cy="314325"/>
            <a:chOff x="406" y="980"/>
            <a:chExt cx="2330" cy="294"/>
          </a:xfrm>
          <a:solidFill>
            <a:srgbClr val="FFCC00"/>
          </a:solidFill>
        </p:grpSpPr>
        <p:sp>
          <p:nvSpPr>
            <p:cNvPr id="77" name="AutoShape 30"/>
            <p:cNvSpPr>
              <a:spLocks noChangeArrowheads="1"/>
            </p:cNvSpPr>
            <p:nvPr/>
          </p:nvSpPr>
          <p:spPr bwMode="gray">
            <a:xfrm>
              <a:off x="406" y="980"/>
              <a:ext cx="2330" cy="294"/>
            </a:xfrm>
            <a:prstGeom prst="roundRect">
              <a:avLst>
                <a:gd name="adj" fmla="val 50000"/>
              </a:avLst>
            </a:prstGeom>
            <a:grp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a typeface="宋体" panose="02010600030101010101" pitchFamily="2" charset="-122"/>
              </a:endParaRPr>
            </a:p>
          </p:txBody>
        </p:sp>
        <p:sp>
          <p:nvSpPr>
            <p:cNvPr id="78" name="AutoShape 31"/>
            <p:cNvSpPr>
              <a:spLocks noChangeArrowheads="1"/>
            </p:cNvSpPr>
            <p:nvPr/>
          </p:nvSpPr>
          <p:spPr bwMode="gray">
            <a:xfrm flipH="1">
              <a:off x="2620" y="1005"/>
              <a:ext cx="104" cy="246"/>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sp>
          <p:nvSpPr>
            <p:cNvPr id="79" name="AutoShape 32"/>
            <p:cNvSpPr>
              <a:spLocks noChangeArrowheads="1"/>
            </p:cNvSpPr>
            <p:nvPr/>
          </p:nvSpPr>
          <p:spPr bwMode="gray">
            <a:xfrm>
              <a:off x="420" y="1006"/>
              <a:ext cx="104" cy="242"/>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grpSp>
      <p:sp>
        <p:nvSpPr>
          <p:cNvPr id="80" name="Text Box 18"/>
          <p:cNvSpPr txBox="1">
            <a:spLocks noChangeArrowheads="1"/>
          </p:cNvSpPr>
          <p:nvPr/>
        </p:nvSpPr>
        <p:spPr bwMode="gray">
          <a:xfrm>
            <a:off x="5108972" y="3607239"/>
            <a:ext cx="1666875" cy="366712"/>
          </a:xfrm>
          <a:prstGeom prst="rect">
            <a:avLst/>
          </a:prstGeom>
          <a:noFill/>
          <a:ln>
            <a:noFill/>
          </a:ln>
          <a:effectLst>
            <a:outerShdw dist="17961" dir="2700000" algn="ctr" rotWithShape="0">
              <a:srgbClr val="000000"/>
            </a:outerShdw>
          </a:effec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dirty="0" smtClean="0">
                <a:solidFill>
                  <a:srgbClr val="FFFFFF"/>
                </a:solidFill>
                <a:ea typeface="宋体" panose="02010600030101010101" pitchFamily="2" charset="-122"/>
                <a:cs typeface="Arial" panose="020B0604020202020204" pitchFamily="34" charset="0"/>
              </a:rPr>
              <a:t>3</a:t>
            </a:r>
            <a:endParaRPr lang="en-US" altLang="zh-CN" b="1" dirty="0">
              <a:solidFill>
                <a:srgbClr val="FFFFFF"/>
              </a:solidFill>
              <a:ea typeface="宋体" panose="02010600030101010101" pitchFamily="2" charset="-122"/>
              <a:cs typeface="Arial" panose="020B0604020202020204" pitchFamily="34" charset="0"/>
            </a:endParaRPr>
          </a:p>
        </p:txBody>
      </p:sp>
      <p:grpSp>
        <p:nvGrpSpPr>
          <p:cNvPr id="81" name="Group 34"/>
          <p:cNvGrpSpPr/>
          <p:nvPr/>
        </p:nvGrpSpPr>
        <p:grpSpPr bwMode="auto">
          <a:xfrm>
            <a:off x="7187010" y="2838889"/>
            <a:ext cx="1808162" cy="314325"/>
            <a:chOff x="406" y="980"/>
            <a:chExt cx="2330" cy="294"/>
          </a:xfrm>
          <a:solidFill>
            <a:srgbClr val="FFCC00"/>
          </a:solidFill>
        </p:grpSpPr>
        <p:sp>
          <p:nvSpPr>
            <p:cNvPr id="82" name="AutoShape 35"/>
            <p:cNvSpPr>
              <a:spLocks noChangeArrowheads="1"/>
            </p:cNvSpPr>
            <p:nvPr/>
          </p:nvSpPr>
          <p:spPr bwMode="gray">
            <a:xfrm>
              <a:off x="406" y="980"/>
              <a:ext cx="2330" cy="294"/>
            </a:xfrm>
            <a:prstGeom prst="roundRect">
              <a:avLst>
                <a:gd name="adj" fmla="val 50000"/>
              </a:avLst>
            </a:prstGeom>
            <a:grpFill/>
            <a:ln>
              <a:noFill/>
            </a:ln>
            <a:effectLst>
              <a:outerShdw dist="35921" dir="2700000" algn="ctr" rotWithShape="0">
                <a:srgbClr val="080808">
                  <a:alpha val="50000"/>
                </a:srgbClr>
              </a:outerShdw>
            </a:effectLst>
            <a:extLst>
              <a:ext uri="{91240B29-F687-4F45-9708-019B960494DF}">
                <a14:hiddenLine xmlns:a14="http://schemas.microsoft.com/office/drawing/2010/main" w="12700">
                  <a:solidFill>
                    <a:srgbClr val="3289A8"/>
                  </a:solidFill>
                  <a:rou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ysClr val="windowText" lastClr="000000"/>
                </a:solidFill>
                <a:effectLst/>
                <a:uLnTx/>
                <a:uFillTx/>
                <a:ea typeface="宋体" panose="02010600030101010101" pitchFamily="2" charset="-122"/>
              </a:endParaRPr>
            </a:p>
          </p:txBody>
        </p:sp>
        <p:sp>
          <p:nvSpPr>
            <p:cNvPr id="83" name="AutoShape 36"/>
            <p:cNvSpPr>
              <a:spLocks noChangeArrowheads="1"/>
            </p:cNvSpPr>
            <p:nvPr/>
          </p:nvSpPr>
          <p:spPr bwMode="gray">
            <a:xfrm flipH="1">
              <a:off x="2620" y="1005"/>
              <a:ext cx="104" cy="246"/>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sp>
          <p:nvSpPr>
            <p:cNvPr id="84" name="AutoShape 37"/>
            <p:cNvSpPr>
              <a:spLocks noChangeArrowheads="1"/>
            </p:cNvSpPr>
            <p:nvPr/>
          </p:nvSpPr>
          <p:spPr bwMode="gray">
            <a:xfrm>
              <a:off x="420" y="1006"/>
              <a:ext cx="104" cy="242"/>
            </a:xfrm>
            <a:prstGeom prst="moon">
              <a:avLst>
                <a:gd name="adj" fmla="val 22032"/>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srgbClr val="DDE89A"/>
                </a:solidFill>
                <a:effectLst/>
                <a:uLnTx/>
                <a:uFillTx/>
                <a:latin typeface="Arial" panose="020B0604020202020204" pitchFamily="34" charset="0"/>
                <a:ea typeface="宋体" panose="02010600030101010101" pitchFamily="2" charset="-122"/>
              </a:endParaRPr>
            </a:p>
          </p:txBody>
        </p:sp>
      </p:grpSp>
      <p:sp>
        <p:nvSpPr>
          <p:cNvPr id="85" name="Text Box 18"/>
          <p:cNvSpPr txBox="1">
            <a:spLocks noChangeArrowheads="1"/>
          </p:cNvSpPr>
          <p:nvPr/>
        </p:nvSpPr>
        <p:spPr bwMode="gray">
          <a:xfrm>
            <a:off x="7210822" y="2816664"/>
            <a:ext cx="1698625" cy="366712"/>
          </a:xfrm>
          <a:prstGeom prst="rect">
            <a:avLst/>
          </a:prstGeom>
          <a:noFill/>
          <a:ln>
            <a:noFill/>
          </a:ln>
          <a:effectLst>
            <a:outerShdw dist="17961" dir="2700000" algn="ctr" rotWithShape="0">
              <a:srgbClr val="000000"/>
            </a:outerShdw>
          </a:effec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zh-CN" b="1" dirty="0" smtClean="0">
                <a:solidFill>
                  <a:srgbClr val="FFFFFF"/>
                </a:solidFill>
                <a:ea typeface="宋体" panose="02010600030101010101" pitchFamily="2" charset="-122"/>
                <a:cs typeface="Arial" panose="020B0604020202020204" pitchFamily="34" charset="0"/>
              </a:rPr>
              <a:t>4</a:t>
            </a:r>
            <a:endParaRPr lang="en-US" altLang="zh-CN" b="1" dirty="0">
              <a:solidFill>
                <a:srgbClr val="FFFFFF"/>
              </a:solidFill>
              <a:ea typeface="宋体" panose="02010600030101010101" pitchFamily="2" charset="-122"/>
              <a:cs typeface="Arial" panose="020B0604020202020204" pitchFamily="34" charset="0"/>
            </a:endParaRPr>
          </a:p>
        </p:txBody>
      </p:sp>
      <p:sp>
        <p:nvSpPr>
          <p:cNvPr id="100" name="Rectangle 23"/>
          <p:cNvSpPr>
            <a:spLocks noChangeArrowheads="1"/>
          </p:cNvSpPr>
          <p:nvPr/>
        </p:nvSpPr>
        <p:spPr bwMode="gray">
          <a:xfrm>
            <a:off x="7179310" y="3508375"/>
            <a:ext cx="2217420" cy="3328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2021年11月29日，教育部发布《中华人民共和国教师法（修订草案）（征求意见稿）》，其中对教师的法律地位进行的明确指出：公办中小学教师是国家公职人员。</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106" name="Freeform 25"/>
          <p:cNvSpPr>
            <a:spLocks noEditPoints="1"/>
          </p:cNvSpPr>
          <p:nvPr/>
        </p:nvSpPr>
        <p:spPr bwMode="auto">
          <a:xfrm>
            <a:off x="3767118" y="3529451"/>
            <a:ext cx="492381" cy="361950"/>
          </a:xfrm>
          <a:custGeom>
            <a:avLst/>
            <a:gdLst>
              <a:gd name="T0" fmla="*/ 6 w 51"/>
              <a:gd name="T1" fmla="*/ 5 h 39"/>
              <a:gd name="T2" fmla="*/ 31 w 51"/>
              <a:gd name="T3" fmla="*/ 5 h 39"/>
              <a:gd name="T4" fmla="*/ 31 w 51"/>
              <a:gd name="T5" fmla="*/ 5 h 39"/>
              <a:gd name="T6" fmla="*/ 31 w 51"/>
              <a:gd name="T7" fmla="*/ 3 h 39"/>
              <a:gd name="T8" fmla="*/ 33 w 51"/>
              <a:gd name="T9" fmla="*/ 0 h 39"/>
              <a:gd name="T10" fmla="*/ 42 w 51"/>
              <a:gd name="T11" fmla="*/ 0 h 39"/>
              <a:gd name="T12" fmla="*/ 44 w 51"/>
              <a:gd name="T13" fmla="*/ 3 h 39"/>
              <a:gd name="T14" fmla="*/ 44 w 51"/>
              <a:gd name="T15" fmla="*/ 5 h 39"/>
              <a:gd name="T16" fmla="*/ 44 w 51"/>
              <a:gd name="T17" fmla="*/ 5 h 39"/>
              <a:gd name="T18" fmla="*/ 46 w 51"/>
              <a:gd name="T19" fmla="*/ 5 h 39"/>
              <a:gd name="T20" fmla="*/ 51 w 51"/>
              <a:gd name="T21" fmla="*/ 11 h 39"/>
              <a:gd name="T22" fmla="*/ 51 w 51"/>
              <a:gd name="T23" fmla="*/ 33 h 39"/>
              <a:gd name="T24" fmla="*/ 46 w 51"/>
              <a:gd name="T25" fmla="*/ 39 h 39"/>
              <a:gd name="T26" fmla="*/ 6 w 51"/>
              <a:gd name="T27" fmla="*/ 39 h 39"/>
              <a:gd name="T28" fmla="*/ 0 w 51"/>
              <a:gd name="T29" fmla="*/ 33 h 39"/>
              <a:gd name="T30" fmla="*/ 0 w 51"/>
              <a:gd name="T31" fmla="*/ 11 h 39"/>
              <a:gd name="T32" fmla="*/ 6 w 51"/>
              <a:gd name="T33" fmla="*/ 5 h 39"/>
              <a:gd name="T34" fmla="*/ 34 w 51"/>
              <a:gd name="T35" fmla="*/ 5 h 39"/>
              <a:gd name="T36" fmla="*/ 41 w 51"/>
              <a:gd name="T37" fmla="*/ 5 h 39"/>
              <a:gd name="T38" fmla="*/ 41 w 51"/>
              <a:gd name="T39" fmla="*/ 2 h 39"/>
              <a:gd name="T40" fmla="*/ 34 w 51"/>
              <a:gd name="T41" fmla="*/ 2 h 39"/>
              <a:gd name="T42" fmla="*/ 34 w 51"/>
              <a:gd name="T43" fmla="*/ 5 h 39"/>
              <a:gd name="T44" fmla="*/ 26 w 51"/>
              <a:gd name="T45" fmla="*/ 9 h 39"/>
              <a:gd name="T46" fmla="*/ 14 w 51"/>
              <a:gd name="T47" fmla="*/ 22 h 39"/>
              <a:gd name="T48" fmla="*/ 26 w 51"/>
              <a:gd name="T49" fmla="*/ 35 h 39"/>
              <a:gd name="T50" fmla="*/ 39 w 51"/>
              <a:gd name="T51" fmla="*/ 22 h 39"/>
              <a:gd name="T52" fmla="*/ 26 w 51"/>
              <a:gd name="T53" fmla="*/ 9 h 39"/>
              <a:gd name="T54" fmla="*/ 35 w 51"/>
              <a:gd name="T55" fmla="*/ 22 h 39"/>
              <a:gd name="T56" fmla="*/ 26 w 51"/>
              <a:gd name="T57" fmla="*/ 13 h 39"/>
              <a:gd name="T58" fmla="*/ 18 w 51"/>
              <a:gd name="T59" fmla="*/ 22 h 39"/>
              <a:gd name="T60" fmla="*/ 26 w 51"/>
              <a:gd name="T61" fmla="*/ 31 h 39"/>
              <a:gd name="T62" fmla="*/ 35 w 51"/>
              <a:gd name="T63" fmla="*/ 22 h 39"/>
              <a:gd name="T64" fmla="*/ 26 w 51"/>
              <a:gd name="T65" fmla="*/ 11 h 39"/>
              <a:gd name="T66" fmla="*/ 16 w 51"/>
              <a:gd name="T67" fmla="*/ 22 h 39"/>
              <a:gd name="T68" fmla="*/ 26 w 51"/>
              <a:gd name="T69" fmla="*/ 33 h 39"/>
              <a:gd name="T70" fmla="*/ 36 w 51"/>
              <a:gd name="T71" fmla="*/ 22 h 39"/>
              <a:gd name="T72" fmla="*/ 26 w 51"/>
              <a:gd name="T7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 h="39">
                <a:moveTo>
                  <a:pt x="6" y="5"/>
                </a:moveTo>
                <a:cubicBezTo>
                  <a:pt x="31" y="5"/>
                  <a:pt x="31" y="5"/>
                  <a:pt x="31" y="5"/>
                </a:cubicBezTo>
                <a:cubicBezTo>
                  <a:pt x="31" y="5"/>
                  <a:pt x="31" y="5"/>
                  <a:pt x="31" y="5"/>
                </a:cubicBezTo>
                <a:cubicBezTo>
                  <a:pt x="31" y="3"/>
                  <a:pt x="31" y="3"/>
                  <a:pt x="31" y="3"/>
                </a:cubicBezTo>
                <a:cubicBezTo>
                  <a:pt x="31" y="2"/>
                  <a:pt x="32" y="0"/>
                  <a:pt x="33" y="0"/>
                </a:cubicBezTo>
                <a:cubicBezTo>
                  <a:pt x="42" y="0"/>
                  <a:pt x="42" y="0"/>
                  <a:pt x="42" y="0"/>
                </a:cubicBezTo>
                <a:cubicBezTo>
                  <a:pt x="44" y="0"/>
                  <a:pt x="44" y="2"/>
                  <a:pt x="44" y="3"/>
                </a:cubicBezTo>
                <a:cubicBezTo>
                  <a:pt x="44" y="5"/>
                  <a:pt x="44" y="5"/>
                  <a:pt x="44" y="5"/>
                </a:cubicBezTo>
                <a:cubicBezTo>
                  <a:pt x="44" y="5"/>
                  <a:pt x="44" y="5"/>
                  <a:pt x="44" y="5"/>
                </a:cubicBezTo>
                <a:cubicBezTo>
                  <a:pt x="46" y="5"/>
                  <a:pt x="46" y="5"/>
                  <a:pt x="46" y="5"/>
                </a:cubicBezTo>
                <a:cubicBezTo>
                  <a:pt x="49" y="5"/>
                  <a:pt x="51" y="8"/>
                  <a:pt x="51" y="11"/>
                </a:cubicBezTo>
                <a:cubicBezTo>
                  <a:pt x="51" y="33"/>
                  <a:pt x="51" y="33"/>
                  <a:pt x="51" y="33"/>
                </a:cubicBezTo>
                <a:cubicBezTo>
                  <a:pt x="51" y="36"/>
                  <a:pt x="49" y="39"/>
                  <a:pt x="46" y="39"/>
                </a:cubicBezTo>
                <a:cubicBezTo>
                  <a:pt x="6" y="39"/>
                  <a:pt x="6" y="39"/>
                  <a:pt x="6" y="39"/>
                </a:cubicBezTo>
                <a:cubicBezTo>
                  <a:pt x="2" y="39"/>
                  <a:pt x="0" y="36"/>
                  <a:pt x="0" y="33"/>
                </a:cubicBezTo>
                <a:cubicBezTo>
                  <a:pt x="0" y="11"/>
                  <a:pt x="0" y="11"/>
                  <a:pt x="0" y="11"/>
                </a:cubicBezTo>
                <a:cubicBezTo>
                  <a:pt x="0" y="8"/>
                  <a:pt x="2" y="5"/>
                  <a:pt x="6" y="5"/>
                </a:cubicBezTo>
                <a:close/>
                <a:moveTo>
                  <a:pt x="34" y="5"/>
                </a:moveTo>
                <a:cubicBezTo>
                  <a:pt x="41" y="5"/>
                  <a:pt x="41" y="5"/>
                  <a:pt x="41" y="5"/>
                </a:cubicBezTo>
                <a:cubicBezTo>
                  <a:pt x="41" y="2"/>
                  <a:pt x="41" y="2"/>
                  <a:pt x="41" y="2"/>
                </a:cubicBezTo>
                <a:cubicBezTo>
                  <a:pt x="34" y="2"/>
                  <a:pt x="34" y="2"/>
                  <a:pt x="34" y="2"/>
                </a:cubicBezTo>
                <a:cubicBezTo>
                  <a:pt x="34" y="5"/>
                  <a:pt x="34" y="5"/>
                  <a:pt x="34" y="5"/>
                </a:cubicBezTo>
                <a:close/>
                <a:moveTo>
                  <a:pt x="26" y="9"/>
                </a:moveTo>
                <a:cubicBezTo>
                  <a:pt x="19" y="9"/>
                  <a:pt x="14" y="15"/>
                  <a:pt x="14" y="22"/>
                </a:cubicBezTo>
                <a:cubicBezTo>
                  <a:pt x="14" y="29"/>
                  <a:pt x="19" y="35"/>
                  <a:pt x="26" y="35"/>
                </a:cubicBezTo>
                <a:cubicBezTo>
                  <a:pt x="33" y="35"/>
                  <a:pt x="39" y="29"/>
                  <a:pt x="39" y="22"/>
                </a:cubicBezTo>
                <a:cubicBezTo>
                  <a:pt x="39" y="15"/>
                  <a:pt x="33" y="9"/>
                  <a:pt x="26" y="9"/>
                </a:cubicBezTo>
                <a:close/>
                <a:moveTo>
                  <a:pt x="35" y="22"/>
                </a:moveTo>
                <a:cubicBezTo>
                  <a:pt x="35" y="17"/>
                  <a:pt x="31" y="13"/>
                  <a:pt x="26" y="13"/>
                </a:cubicBezTo>
                <a:cubicBezTo>
                  <a:pt x="22" y="13"/>
                  <a:pt x="18" y="17"/>
                  <a:pt x="18" y="22"/>
                </a:cubicBezTo>
                <a:cubicBezTo>
                  <a:pt x="18" y="27"/>
                  <a:pt x="22" y="31"/>
                  <a:pt x="26" y="31"/>
                </a:cubicBezTo>
                <a:cubicBezTo>
                  <a:pt x="31" y="31"/>
                  <a:pt x="35" y="27"/>
                  <a:pt x="35" y="22"/>
                </a:cubicBezTo>
                <a:close/>
                <a:moveTo>
                  <a:pt x="26" y="11"/>
                </a:moveTo>
                <a:cubicBezTo>
                  <a:pt x="21" y="11"/>
                  <a:pt x="16" y="16"/>
                  <a:pt x="16" y="22"/>
                </a:cubicBezTo>
                <a:cubicBezTo>
                  <a:pt x="16" y="28"/>
                  <a:pt x="21" y="33"/>
                  <a:pt x="26" y="33"/>
                </a:cubicBezTo>
                <a:cubicBezTo>
                  <a:pt x="32" y="33"/>
                  <a:pt x="36" y="28"/>
                  <a:pt x="36" y="22"/>
                </a:cubicBezTo>
                <a:cubicBezTo>
                  <a:pt x="36" y="16"/>
                  <a:pt x="32" y="11"/>
                  <a:pt x="26" y="11"/>
                </a:cubicBezTo>
                <a:close/>
              </a:path>
            </a:pathLst>
          </a:custGeom>
          <a:solidFill>
            <a:srgbClr val="A2B932"/>
          </a:solidFill>
          <a:ln>
            <a:noFill/>
          </a:ln>
          <a:effectLst>
            <a:innerShdw blurRad="63500" dist="50800" dir="5400000">
              <a:prstClr val="black">
                <a:alpha val="50000"/>
              </a:prstClr>
            </a:innerShdw>
            <a:reflection blurRad="6350" stA="50000" endA="300" endPos="55000" dir="5400000" sy="-100000" algn="bl" rotWithShape="0"/>
          </a:effectLst>
        </p:spPr>
        <p:txBody>
          <a:bodyPr vert="horz" wrap="square" lIns="91440" tIns="45720" rIns="91440" bIns="45720" numCol="1" anchor="t" anchorCtr="0" compatLnSpc="1"/>
          <a:lstStyle/>
          <a:p>
            <a:endParaRPr lang="zh-CN" altLang="en-US"/>
          </a:p>
        </p:txBody>
      </p:sp>
      <p:sp>
        <p:nvSpPr>
          <p:cNvPr id="107" name="Freeform 26"/>
          <p:cNvSpPr/>
          <p:nvPr/>
        </p:nvSpPr>
        <p:spPr bwMode="auto">
          <a:xfrm>
            <a:off x="9708457" y="1340768"/>
            <a:ext cx="627390" cy="344488"/>
          </a:xfrm>
          <a:custGeom>
            <a:avLst/>
            <a:gdLst>
              <a:gd name="T0" fmla="*/ 56 w 65"/>
              <a:gd name="T1" fmla="*/ 19 h 37"/>
              <a:gd name="T2" fmla="*/ 46 w 65"/>
              <a:gd name="T3" fmla="*/ 11 h 37"/>
              <a:gd name="T4" fmla="*/ 31 w 65"/>
              <a:gd name="T5" fmla="*/ 7 h 37"/>
              <a:gd name="T6" fmla="*/ 19 w 65"/>
              <a:gd name="T7" fmla="*/ 0 h 37"/>
              <a:gd name="T8" fmla="*/ 6 w 65"/>
              <a:gd name="T9" fmla="*/ 13 h 37"/>
              <a:gd name="T10" fmla="*/ 6 w 65"/>
              <a:gd name="T11" fmla="*/ 13 h 37"/>
              <a:gd name="T12" fmla="*/ 0 w 65"/>
              <a:gd name="T13" fmla="*/ 24 h 37"/>
              <a:gd name="T14" fmla="*/ 17 w 65"/>
              <a:gd name="T15" fmla="*/ 37 h 37"/>
              <a:gd name="T16" fmla="*/ 46 w 65"/>
              <a:gd name="T17" fmla="*/ 37 h 37"/>
              <a:gd name="T18" fmla="*/ 56 w 65"/>
              <a:gd name="T19" fmla="*/ 1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37">
                <a:moveTo>
                  <a:pt x="56" y="19"/>
                </a:moveTo>
                <a:cubicBezTo>
                  <a:pt x="59" y="12"/>
                  <a:pt x="49" y="8"/>
                  <a:pt x="46" y="11"/>
                </a:cubicBezTo>
                <a:cubicBezTo>
                  <a:pt x="44" y="2"/>
                  <a:pt x="36" y="3"/>
                  <a:pt x="31" y="7"/>
                </a:cubicBezTo>
                <a:cubicBezTo>
                  <a:pt x="29" y="3"/>
                  <a:pt x="25" y="0"/>
                  <a:pt x="19" y="0"/>
                </a:cubicBezTo>
                <a:cubicBezTo>
                  <a:pt x="12" y="0"/>
                  <a:pt x="6" y="6"/>
                  <a:pt x="6" y="13"/>
                </a:cubicBezTo>
                <a:cubicBezTo>
                  <a:pt x="6" y="13"/>
                  <a:pt x="6" y="13"/>
                  <a:pt x="6" y="13"/>
                </a:cubicBezTo>
                <a:cubicBezTo>
                  <a:pt x="3" y="16"/>
                  <a:pt x="0" y="20"/>
                  <a:pt x="0" y="24"/>
                </a:cubicBezTo>
                <a:cubicBezTo>
                  <a:pt x="0" y="31"/>
                  <a:pt x="8" y="37"/>
                  <a:pt x="17" y="37"/>
                </a:cubicBezTo>
                <a:cubicBezTo>
                  <a:pt x="46" y="37"/>
                  <a:pt x="46" y="37"/>
                  <a:pt x="46" y="37"/>
                </a:cubicBezTo>
                <a:cubicBezTo>
                  <a:pt x="65" y="37"/>
                  <a:pt x="62" y="20"/>
                  <a:pt x="56" y="19"/>
                </a:cubicBezTo>
                <a:close/>
              </a:path>
            </a:pathLst>
          </a:custGeom>
          <a:solidFill>
            <a:srgbClr val="F83003"/>
          </a:solidFill>
          <a:ln>
            <a:noFill/>
          </a:ln>
          <a:effectLst>
            <a:innerShdw blurRad="63500" dist="50800" dir="5400000">
              <a:prstClr val="black">
                <a:alpha val="50000"/>
              </a:prstClr>
            </a:innerShdw>
            <a:reflection blurRad="6350" stA="50000" endA="300" endPos="55000" dir="5400000" sy="-100000" algn="bl" rotWithShape="0"/>
          </a:effectLst>
        </p:spPr>
        <p:txBody>
          <a:bodyPr vert="horz" wrap="square" lIns="91440" tIns="45720" rIns="91440" bIns="45720" numCol="1" anchor="t" anchorCtr="0" compatLnSpc="1"/>
          <a:lstStyle/>
          <a:p>
            <a:endParaRPr lang="zh-CN" altLang="en-US"/>
          </a:p>
        </p:txBody>
      </p:sp>
      <p:sp>
        <p:nvSpPr>
          <p:cNvPr id="108" name="Freeform 28"/>
          <p:cNvSpPr/>
          <p:nvPr/>
        </p:nvSpPr>
        <p:spPr bwMode="auto">
          <a:xfrm>
            <a:off x="5820882" y="2575364"/>
            <a:ext cx="492381" cy="595229"/>
          </a:xfrm>
          <a:custGeom>
            <a:avLst/>
            <a:gdLst>
              <a:gd name="T0" fmla="*/ 23 w 51"/>
              <a:gd name="T1" fmla="*/ 21 h 49"/>
              <a:gd name="T2" fmla="*/ 4 w 51"/>
              <a:gd name="T3" fmla="*/ 25 h 49"/>
              <a:gd name="T4" fmla="*/ 0 w 51"/>
              <a:gd name="T5" fmla="*/ 29 h 49"/>
              <a:gd name="T6" fmla="*/ 2 w 51"/>
              <a:gd name="T7" fmla="*/ 28 h 49"/>
              <a:gd name="T8" fmla="*/ 8 w 51"/>
              <a:gd name="T9" fmla="*/ 28 h 49"/>
              <a:gd name="T10" fmla="*/ 9 w 51"/>
              <a:gd name="T11" fmla="*/ 30 h 49"/>
              <a:gd name="T12" fmla="*/ 10 w 51"/>
              <a:gd name="T13" fmla="*/ 29 h 49"/>
              <a:gd name="T14" fmla="*/ 12 w 51"/>
              <a:gd name="T15" fmla="*/ 29 h 49"/>
              <a:gd name="T16" fmla="*/ 13 w 51"/>
              <a:gd name="T17" fmla="*/ 30 h 49"/>
              <a:gd name="T18" fmla="*/ 15 w 51"/>
              <a:gd name="T19" fmla="*/ 29 h 49"/>
              <a:gd name="T20" fmla="*/ 23 w 51"/>
              <a:gd name="T21" fmla="*/ 29 h 49"/>
              <a:gd name="T22" fmla="*/ 24 w 51"/>
              <a:gd name="T23" fmla="*/ 45 h 49"/>
              <a:gd name="T24" fmla="*/ 19 w 51"/>
              <a:gd name="T25" fmla="*/ 48 h 49"/>
              <a:gd name="T26" fmla="*/ 20 w 51"/>
              <a:gd name="T27" fmla="*/ 48 h 49"/>
              <a:gd name="T28" fmla="*/ 25 w 51"/>
              <a:gd name="T29" fmla="*/ 47 h 49"/>
              <a:gd name="T30" fmla="*/ 26 w 51"/>
              <a:gd name="T31" fmla="*/ 49 h 49"/>
              <a:gd name="T32" fmla="*/ 26 w 51"/>
              <a:gd name="T33" fmla="*/ 47 h 49"/>
              <a:gd name="T34" fmla="*/ 31 w 51"/>
              <a:gd name="T35" fmla="*/ 48 h 49"/>
              <a:gd name="T36" fmla="*/ 32 w 51"/>
              <a:gd name="T37" fmla="*/ 48 h 49"/>
              <a:gd name="T38" fmla="*/ 27 w 51"/>
              <a:gd name="T39" fmla="*/ 45 h 49"/>
              <a:gd name="T40" fmla="*/ 29 w 51"/>
              <a:gd name="T41" fmla="*/ 29 h 49"/>
              <a:gd name="T42" fmla="*/ 37 w 51"/>
              <a:gd name="T43" fmla="*/ 29 h 49"/>
              <a:gd name="T44" fmla="*/ 38 w 51"/>
              <a:gd name="T45" fmla="*/ 30 h 49"/>
              <a:gd name="T46" fmla="*/ 39 w 51"/>
              <a:gd name="T47" fmla="*/ 29 h 49"/>
              <a:gd name="T48" fmla="*/ 41 w 51"/>
              <a:gd name="T49" fmla="*/ 29 h 49"/>
              <a:gd name="T50" fmla="*/ 42 w 51"/>
              <a:gd name="T51" fmla="*/ 30 h 49"/>
              <a:gd name="T52" fmla="*/ 43 w 51"/>
              <a:gd name="T53" fmla="*/ 28 h 49"/>
              <a:gd name="T54" fmla="*/ 49 w 51"/>
              <a:gd name="T55" fmla="*/ 28 h 49"/>
              <a:gd name="T56" fmla="*/ 51 w 51"/>
              <a:gd name="T57" fmla="*/ 29 h 49"/>
              <a:gd name="T58" fmla="*/ 47 w 51"/>
              <a:gd name="T59" fmla="*/ 25 h 49"/>
              <a:gd name="T60" fmla="*/ 28 w 51"/>
              <a:gd name="T61" fmla="*/ 21 h 49"/>
              <a:gd name="T62" fmla="*/ 26 w 51"/>
              <a:gd name="T63" fmla="*/ 0 h 49"/>
              <a:gd name="T64" fmla="*/ 23 w 51"/>
              <a:gd name="T65" fmla="*/ 2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49">
                <a:moveTo>
                  <a:pt x="23" y="21"/>
                </a:moveTo>
                <a:cubicBezTo>
                  <a:pt x="15" y="22"/>
                  <a:pt x="9" y="24"/>
                  <a:pt x="4" y="25"/>
                </a:cubicBezTo>
                <a:cubicBezTo>
                  <a:pt x="2" y="25"/>
                  <a:pt x="0" y="26"/>
                  <a:pt x="0" y="29"/>
                </a:cubicBezTo>
                <a:cubicBezTo>
                  <a:pt x="2" y="28"/>
                  <a:pt x="2" y="28"/>
                  <a:pt x="2" y="28"/>
                </a:cubicBezTo>
                <a:cubicBezTo>
                  <a:pt x="8" y="28"/>
                  <a:pt x="8" y="28"/>
                  <a:pt x="8" y="28"/>
                </a:cubicBezTo>
                <a:cubicBezTo>
                  <a:pt x="9" y="30"/>
                  <a:pt x="9" y="30"/>
                  <a:pt x="9" y="30"/>
                </a:cubicBezTo>
                <a:cubicBezTo>
                  <a:pt x="10" y="29"/>
                  <a:pt x="10" y="29"/>
                  <a:pt x="10" y="29"/>
                </a:cubicBezTo>
                <a:cubicBezTo>
                  <a:pt x="12" y="29"/>
                  <a:pt x="12" y="29"/>
                  <a:pt x="12" y="29"/>
                </a:cubicBezTo>
                <a:cubicBezTo>
                  <a:pt x="13" y="30"/>
                  <a:pt x="13" y="30"/>
                  <a:pt x="13" y="30"/>
                </a:cubicBezTo>
                <a:cubicBezTo>
                  <a:pt x="15" y="29"/>
                  <a:pt x="15" y="29"/>
                  <a:pt x="15" y="29"/>
                </a:cubicBezTo>
                <a:cubicBezTo>
                  <a:pt x="23" y="29"/>
                  <a:pt x="23" y="29"/>
                  <a:pt x="23" y="29"/>
                </a:cubicBezTo>
                <a:cubicBezTo>
                  <a:pt x="23" y="38"/>
                  <a:pt x="23" y="43"/>
                  <a:pt x="24" y="45"/>
                </a:cubicBezTo>
                <a:cubicBezTo>
                  <a:pt x="21" y="46"/>
                  <a:pt x="19" y="46"/>
                  <a:pt x="19" y="48"/>
                </a:cubicBezTo>
                <a:cubicBezTo>
                  <a:pt x="20" y="48"/>
                  <a:pt x="20" y="48"/>
                  <a:pt x="20" y="48"/>
                </a:cubicBezTo>
                <a:cubicBezTo>
                  <a:pt x="22" y="48"/>
                  <a:pt x="23" y="47"/>
                  <a:pt x="25" y="47"/>
                </a:cubicBezTo>
                <a:cubicBezTo>
                  <a:pt x="25" y="48"/>
                  <a:pt x="25" y="49"/>
                  <a:pt x="26" y="49"/>
                </a:cubicBezTo>
                <a:cubicBezTo>
                  <a:pt x="26" y="49"/>
                  <a:pt x="26" y="48"/>
                  <a:pt x="26" y="47"/>
                </a:cubicBezTo>
                <a:cubicBezTo>
                  <a:pt x="28" y="47"/>
                  <a:pt x="30" y="48"/>
                  <a:pt x="31" y="48"/>
                </a:cubicBezTo>
                <a:cubicBezTo>
                  <a:pt x="32" y="48"/>
                  <a:pt x="32" y="48"/>
                  <a:pt x="32" y="48"/>
                </a:cubicBezTo>
                <a:cubicBezTo>
                  <a:pt x="32" y="46"/>
                  <a:pt x="30" y="46"/>
                  <a:pt x="27" y="45"/>
                </a:cubicBezTo>
                <a:cubicBezTo>
                  <a:pt x="28" y="43"/>
                  <a:pt x="28" y="38"/>
                  <a:pt x="29" y="29"/>
                </a:cubicBezTo>
                <a:cubicBezTo>
                  <a:pt x="37" y="29"/>
                  <a:pt x="37" y="29"/>
                  <a:pt x="37" y="29"/>
                </a:cubicBezTo>
                <a:cubicBezTo>
                  <a:pt x="38" y="30"/>
                  <a:pt x="38" y="30"/>
                  <a:pt x="38" y="30"/>
                </a:cubicBezTo>
                <a:cubicBezTo>
                  <a:pt x="39" y="29"/>
                  <a:pt x="39" y="29"/>
                  <a:pt x="39" y="29"/>
                </a:cubicBezTo>
                <a:cubicBezTo>
                  <a:pt x="41" y="29"/>
                  <a:pt x="41" y="29"/>
                  <a:pt x="41" y="29"/>
                </a:cubicBezTo>
                <a:cubicBezTo>
                  <a:pt x="42" y="30"/>
                  <a:pt x="42" y="30"/>
                  <a:pt x="42" y="30"/>
                </a:cubicBezTo>
                <a:cubicBezTo>
                  <a:pt x="43" y="28"/>
                  <a:pt x="43" y="28"/>
                  <a:pt x="43" y="28"/>
                </a:cubicBezTo>
                <a:cubicBezTo>
                  <a:pt x="49" y="28"/>
                  <a:pt x="49" y="28"/>
                  <a:pt x="49" y="28"/>
                </a:cubicBezTo>
                <a:cubicBezTo>
                  <a:pt x="51" y="29"/>
                  <a:pt x="51" y="29"/>
                  <a:pt x="51" y="29"/>
                </a:cubicBezTo>
                <a:cubicBezTo>
                  <a:pt x="51" y="26"/>
                  <a:pt x="49" y="25"/>
                  <a:pt x="47" y="25"/>
                </a:cubicBezTo>
                <a:cubicBezTo>
                  <a:pt x="42" y="24"/>
                  <a:pt x="37" y="22"/>
                  <a:pt x="28" y="21"/>
                </a:cubicBezTo>
                <a:cubicBezTo>
                  <a:pt x="28" y="13"/>
                  <a:pt x="28" y="1"/>
                  <a:pt x="26" y="0"/>
                </a:cubicBezTo>
                <a:cubicBezTo>
                  <a:pt x="23" y="1"/>
                  <a:pt x="23" y="13"/>
                  <a:pt x="23" y="21"/>
                </a:cubicBezTo>
                <a:close/>
              </a:path>
            </a:pathLst>
          </a:custGeom>
          <a:solidFill>
            <a:srgbClr val="EBAC07"/>
          </a:solidFill>
          <a:ln>
            <a:noFill/>
          </a:ln>
          <a:effectLst>
            <a:innerShdw blurRad="63500" dist="50800" dir="5400000">
              <a:prstClr val="black">
                <a:alpha val="50000"/>
              </a:prstClr>
            </a:innerShdw>
            <a:reflection blurRad="6350" stA="50000" endA="300" endPos="55000" dir="5400000" sy="-100000" algn="bl" rotWithShape="0"/>
          </a:effectLst>
        </p:spPr>
        <p:txBody>
          <a:bodyPr vert="horz" wrap="square" lIns="91440" tIns="45720" rIns="91440" bIns="45720" numCol="1" anchor="t" anchorCtr="0" compatLnSpc="1"/>
          <a:lstStyle/>
          <a:p>
            <a:endParaRPr lang="zh-CN" altLang="en-US"/>
          </a:p>
        </p:txBody>
      </p:sp>
      <p:sp>
        <p:nvSpPr>
          <p:cNvPr id="109" name="任意多边形 108"/>
          <p:cNvSpPr/>
          <p:nvPr/>
        </p:nvSpPr>
        <p:spPr>
          <a:xfrm>
            <a:off x="1886397" y="4066026"/>
            <a:ext cx="634707" cy="515499"/>
          </a:xfrm>
          <a:custGeom>
            <a:avLst/>
            <a:gdLst/>
            <a:ahLst/>
            <a:cxnLst/>
            <a:rect l="l" t="t" r="r" b="b"/>
            <a:pathLst>
              <a:path w="737167" h="598714">
                <a:moveTo>
                  <a:pt x="510310" y="0"/>
                </a:moveTo>
                <a:cubicBezTo>
                  <a:pt x="553966" y="0"/>
                  <a:pt x="590762" y="15903"/>
                  <a:pt x="620698" y="47710"/>
                </a:cubicBezTo>
                <a:cubicBezTo>
                  <a:pt x="654687" y="41161"/>
                  <a:pt x="686650" y="29000"/>
                  <a:pt x="716586" y="11226"/>
                </a:cubicBezTo>
                <a:cubicBezTo>
                  <a:pt x="705048" y="47086"/>
                  <a:pt x="682908" y="74839"/>
                  <a:pt x="650166" y="94484"/>
                </a:cubicBezTo>
                <a:cubicBezTo>
                  <a:pt x="679166" y="91366"/>
                  <a:pt x="708166" y="83570"/>
                  <a:pt x="737167" y="71097"/>
                </a:cubicBezTo>
                <a:cubicBezTo>
                  <a:pt x="716274" y="101657"/>
                  <a:pt x="691015" y="127695"/>
                  <a:pt x="661392" y="149211"/>
                </a:cubicBezTo>
                <a:cubicBezTo>
                  <a:pt x="661704" y="153576"/>
                  <a:pt x="661860" y="160125"/>
                  <a:pt x="661860" y="168856"/>
                </a:cubicBezTo>
                <a:cubicBezTo>
                  <a:pt x="661860" y="209394"/>
                  <a:pt x="655935" y="249854"/>
                  <a:pt x="644085" y="290236"/>
                </a:cubicBezTo>
                <a:cubicBezTo>
                  <a:pt x="632236" y="330618"/>
                  <a:pt x="614227" y="369363"/>
                  <a:pt x="590061" y="406471"/>
                </a:cubicBezTo>
                <a:cubicBezTo>
                  <a:pt x="565894" y="443578"/>
                  <a:pt x="537128" y="476399"/>
                  <a:pt x="503762" y="504931"/>
                </a:cubicBezTo>
                <a:cubicBezTo>
                  <a:pt x="470396" y="533464"/>
                  <a:pt x="430169" y="556227"/>
                  <a:pt x="383083" y="573222"/>
                </a:cubicBezTo>
                <a:cubicBezTo>
                  <a:pt x="335997" y="590217"/>
                  <a:pt x="285636" y="598714"/>
                  <a:pt x="232002" y="598714"/>
                </a:cubicBezTo>
                <a:cubicBezTo>
                  <a:pt x="147495" y="598714"/>
                  <a:pt x="70161" y="576106"/>
                  <a:pt x="0" y="530891"/>
                </a:cubicBezTo>
                <a:cubicBezTo>
                  <a:pt x="10913" y="532138"/>
                  <a:pt x="23075" y="532762"/>
                  <a:pt x="36483" y="532762"/>
                </a:cubicBezTo>
                <a:cubicBezTo>
                  <a:pt x="106645" y="532762"/>
                  <a:pt x="169167" y="511246"/>
                  <a:pt x="224050" y="468213"/>
                </a:cubicBezTo>
                <a:cubicBezTo>
                  <a:pt x="191308" y="467589"/>
                  <a:pt x="161996" y="457533"/>
                  <a:pt x="136113" y="438044"/>
                </a:cubicBezTo>
                <a:cubicBezTo>
                  <a:pt x="110231" y="418554"/>
                  <a:pt x="92457" y="393686"/>
                  <a:pt x="82790" y="363438"/>
                </a:cubicBezTo>
                <a:cubicBezTo>
                  <a:pt x="93081" y="364997"/>
                  <a:pt x="102592" y="365777"/>
                  <a:pt x="111323" y="365777"/>
                </a:cubicBezTo>
                <a:cubicBezTo>
                  <a:pt x="124732" y="365777"/>
                  <a:pt x="137985" y="364062"/>
                  <a:pt x="151082" y="360632"/>
                </a:cubicBezTo>
                <a:cubicBezTo>
                  <a:pt x="116156" y="353460"/>
                  <a:pt x="87234" y="336075"/>
                  <a:pt x="64314" y="308478"/>
                </a:cubicBezTo>
                <a:cubicBezTo>
                  <a:pt x="41395" y="280881"/>
                  <a:pt x="29935" y="248841"/>
                  <a:pt x="29935" y="212356"/>
                </a:cubicBezTo>
                <a:lnTo>
                  <a:pt x="29935" y="210485"/>
                </a:lnTo>
                <a:cubicBezTo>
                  <a:pt x="51140" y="222335"/>
                  <a:pt x="73903" y="228727"/>
                  <a:pt x="98226" y="229663"/>
                </a:cubicBezTo>
                <a:cubicBezTo>
                  <a:pt x="77645" y="215942"/>
                  <a:pt x="61274" y="198012"/>
                  <a:pt x="49113" y="175872"/>
                </a:cubicBezTo>
                <a:cubicBezTo>
                  <a:pt x="36952" y="153732"/>
                  <a:pt x="30870" y="129721"/>
                  <a:pt x="30870" y="103839"/>
                </a:cubicBezTo>
                <a:cubicBezTo>
                  <a:pt x="30870" y="76398"/>
                  <a:pt x="37731" y="50984"/>
                  <a:pt x="51451" y="27597"/>
                </a:cubicBezTo>
                <a:cubicBezTo>
                  <a:pt x="89183" y="74060"/>
                  <a:pt x="135100" y="111245"/>
                  <a:pt x="189203" y="139154"/>
                </a:cubicBezTo>
                <a:cubicBezTo>
                  <a:pt x="243305" y="167063"/>
                  <a:pt x="301228" y="182577"/>
                  <a:pt x="362970" y="185695"/>
                </a:cubicBezTo>
                <a:cubicBezTo>
                  <a:pt x="360476" y="173845"/>
                  <a:pt x="359228" y="162308"/>
                  <a:pt x="359228" y="151082"/>
                </a:cubicBezTo>
                <a:cubicBezTo>
                  <a:pt x="359228" y="109296"/>
                  <a:pt x="373962" y="73670"/>
                  <a:pt x="403430" y="44202"/>
                </a:cubicBezTo>
                <a:cubicBezTo>
                  <a:pt x="432898" y="14734"/>
                  <a:pt x="468525" y="0"/>
                  <a:pt x="510310" y="0"/>
                </a:cubicBezTo>
                <a:close/>
              </a:path>
            </a:pathLst>
          </a:custGeom>
          <a:solidFill>
            <a:srgbClr val="01ACBE"/>
          </a:solidFill>
          <a:ln w="12700" cap="flat" cmpd="sng" algn="ctr">
            <a:noFill/>
            <a:prstDash val="solid"/>
            <a:miter lim="800000"/>
          </a:ln>
          <a:effectLst>
            <a:innerShdw blurRad="63500" dist="50800" dir="5400000">
              <a:prstClr val="black">
                <a:alpha val="50000"/>
              </a:prstClr>
            </a:innerShdw>
            <a:reflection blurRad="6350" stA="50000" endA="300" endPos="5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 name="TextBox 8"/>
          <p:cNvSpPr txBox="1"/>
          <p:nvPr/>
        </p:nvSpPr>
        <p:spPr>
          <a:xfrm>
            <a:off x="339090" y="908685"/>
            <a:ext cx="57600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三、我国教师法律地位的历史沿革</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2564904"/>
            <a:ext cx="12195175" cy="2016224"/>
          </a:xfrm>
          <a:prstGeom prst="rect">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4670053" y="2833773"/>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任务二</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4706516" y="3525139"/>
            <a:ext cx="7488832"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000" dirty="0">
                <a:solidFill>
                  <a:schemeClr val="bg1"/>
                </a:solidFill>
                <a:ea typeface="微软雅黑" panose="020B0503020204020204" pitchFamily="34" charset="-122"/>
              </a:rPr>
              <a:t>教师的权利与义务</a:t>
            </a:r>
            <a:endParaRPr lang="zh-CN" altLang="en-US" sz="4000" dirty="0">
              <a:solidFill>
                <a:schemeClr val="bg1"/>
              </a:solidFill>
              <a:ea typeface="微软雅黑" panose="020B0503020204020204" pitchFamily="34" charset="-122"/>
            </a:endParaRPr>
          </a:p>
        </p:txBody>
      </p:sp>
      <p:sp>
        <p:nvSpPr>
          <p:cNvPr id="12" name="矩形 11"/>
          <p:cNvSpPr/>
          <p:nvPr/>
        </p:nvSpPr>
        <p:spPr>
          <a:xfrm>
            <a:off x="4587006" y="3417450"/>
            <a:ext cx="7608168"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3" name="图片 2"/>
          <p:cNvPicPr>
            <a:picLocks noChangeAspect="1"/>
          </p:cNvPicPr>
          <p:nvPr/>
        </p:nvPicPr>
        <p:blipFill>
          <a:blip r:embed="rId1"/>
          <a:stretch>
            <a:fillRect/>
          </a:stretch>
        </p:blipFill>
        <p:spPr>
          <a:xfrm>
            <a:off x="1079500" y="2348865"/>
            <a:ext cx="2912110" cy="2474595"/>
          </a:xfrm>
          <a:prstGeom prst="rect">
            <a:avLst/>
          </a:prstGeom>
        </p:spPr>
      </p:pic>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6"/>
          <p:cNvSpPr txBox="1"/>
          <p:nvPr/>
        </p:nvSpPr>
        <p:spPr>
          <a:xfrm>
            <a:off x="293290" y="2142371"/>
            <a:ext cx="5492904" cy="810260"/>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dirty="0"/>
              <a:t>教师有进行教育教学活动，开展教育教学改革和实验的教育教学权，这是教师最基本的权利。</a:t>
            </a:r>
            <a:endParaRPr dirty="0"/>
          </a:p>
        </p:txBody>
      </p:sp>
      <p:sp>
        <p:nvSpPr>
          <p:cNvPr id="15" name="TextBox 6"/>
          <p:cNvSpPr txBox="1"/>
          <p:nvPr/>
        </p:nvSpPr>
        <p:spPr>
          <a:xfrm>
            <a:off x="410845" y="1628775"/>
            <a:ext cx="297053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b="0" dirty="0">
                <a:solidFill>
                  <a:srgbClr val="FFFFFF"/>
                </a:solidFill>
              </a:rPr>
              <a:t>1</a:t>
            </a:r>
            <a:r>
              <a:rPr lang="en-US" altLang="zh-CN" sz="1800" b="0" dirty="0" smtClean="0">
                <a:solidFill>
                  <a:srgbClr val="FFFFFF"/>
                </a:solidFill>
              </a:rPr>
              <a:t>. </a:t>
            </a:r>
            <a:r>
              <a:rPr sz="1800" b="0" dirty="0">
                <a:solidFill>
                  <a:srgbClr val="FFFFFF"/>
                </a:solidFill>
              </a:rPr>
              <a:t>教育教学权</a:t>
            </a:r>
            <a:endParaRPr sz="1800" b="0" dirty="0">
              <a:solidFill>
                <a:srgbClr val="FFFFFF"/>
              </a:solidFill>
            </a:endParaRPr>
          </a:p>
        </p:txBody>
      </p:sp>
      <p:sp>
        <p:nvSpPr>
          <p:cNvPr id="11" name="TextBox 6"/>
          <p:cNvSpPr txBox="1"/>
          <p:nvPr/>
        </p:nvSpPr>
        <p:spPr>
          <a:xfrm>
            <a:off x="6177280" y="1962150"/>
            <a:ext cx="5941695" cy="1170305"/>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lang="zh-CN" altLang="en-US" dirty="0"/>
              <a:t>教师有权享有按时获取工资报酬，享受国家规定的福利待遇以及寒暑假期的带薪休假的权利，这是教师的基本物质保障权利。</a:t>
            </a:r>
            <a:endParaRPr lang="zh-CN" altLang="en-US" dirty="0"/>
          </a:p>
        </p:txBody>
      </p:sp>
      <p:sp>
        <p:nvSpPr>
          <p:cNvPr id="19" name="TextBox 6"/>
          <p:cNvSpPr txBox="1"/>
          <p:nvPr/>
        </p:nvSpPr>
        <p:spPr>
          <a:xfrm>
            <a:off x="6212840" y="3529330"/>
            <a:ext cx="5789930" cy="1529715"/>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dirty="0"/>
              <a:t>教师依法享有对学校教育教学、管理工作和教育行政部门的工作提出意见和建议，通过教职工代表大会或者其他形式，参与学校的民主管理的权利，这是宪法赋予公民的民主权利在教育领域中的具体体现。</a:t>
            </a:r>
            <a:endParaRPr dirty="0"/>
          </a:p>
        </p:txBody>
      </p:sp>
      <p:grpSp>
        <p:nvGrpSpPr>
          <p:cNvPr id="3" name="组合 2"/>
          <p:cNvGrpSpPr/>
          <p:nvPr/>
        </p:nvGrpSpPr>
        <p:grpSpPr>
          <a:xfrm>
            <a:off x="2481580" y="6341745"/>
            <a:ext cx="9399270" cy="256540"/>
            <a:chOff x="2481728" y="5446505"/>
            <a:chExt cx="9399379" cy="1152136"/>
          </a:xfrm>
        </p:grpSpPr>
        <p:sp>
          <p:nvSpPr>
            <p:cNvPr id="13" name="矩形 12"/>
            <p:cNvSpPr/>
            <p:nvPr/>
          </p:nvSpPr>
          <p:spPr>
            <a:xfrm flipV="1">
              <a:off x="3598908" y="6474471"/>
              <a:ext cx="8282199"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5"/>
            <p:cNvSpPr>
              <a:spLocks noEditPoints="1"/>
            </p:cNvSpPr>
            <p:nvPr/>
          </p:nvSpPr>
          <p:spPr bwMode="auto">
            <a:xfrm>
              <a:off x="2481728" y="5446505"/>
              <a:ext cx="1117180" cy="1152136"/>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FFC000"/>
            </a:solidFill>
            <a:ln>
              <a:noFill/>
            </a:ln>
          </p:spPr>
          <p:txBody>
            <a:bodyPr vert="horz" wrap="square" lIns="91440" tIns="45720" rIns="91440" bIns="45720" numCol="1" anchor="t" anchorCtr="0" compatLnSpc="1"/>
            <a:lstStyle/>
            <a:p>
              <a:endParaRPr lang="zh-CN" altLang="en-US"/>
            </a:p>
          </p:txBody>
        </p:sp>
      </p:grpSp>
      <p:grpSp>
        <p:nvGrpSpPr>
          <p:cNvPr id="2" name="组合 1"/>
          <p:cNvGrpSpPr/>
          <p:nvPr/>
        </p:nvGrpSpPr>
        <p:grpSpPr>
          <a:xfrm>
            <a:off x="63500" y="6332855"/>
            <a:ext cx="11004550" cy="356235"/>
            <a:chOff x="584050" y="5201422"/>
            <a:chExt cx="10483677" cy="1487867"/>
          </a:xfrm>
        </p:grpSpPr>
        <p:sp>
          <p:nvSpPr>
            <p:cNvPr id="22" name="Freeform 5"/>
            <p:cNvSpPr>
              <a:spLocks noEditPoints="1"/>
            </p:cNvSpPr>
            <p:nvPr/>
          </p:nvSpPr>
          <p:spPr bwMode="auto">
            <a:xfrm>
              <a:off x="584050" y="5201422"/>
              <a:ext cx="1564504" cy="1442148"/>
            </a:xfrm>
            <a:custGeom>
              <a:avLst/>
              <a:gdLst>
                <a:gd name="T0" fmla="*/ 150 w 578"/>
                <a:gd name="T1" fmla="*/ 130 h 566"/>
                <a:gd name="T2" fmla="*/ 141 w 578"/>
                <a:gd name="T3" fmla="*/ 288 h 566"/>
                <a:gd name="T4" fmla="*/ 68 w 578"/>
                <a:gd name="T5" fmla="*/ 228 h 566"/>
                <a:gd name="T6" fmla="*/ 51 w 578"/>
                <a:gd name="T7" fmla="*/ 121 h 566"/>
                <a:gd name="T8" fmla="*/ 61 w 578"/>
                <a:gd name="T9" fmla="*/ 229 h 566"/>
                <a:gd name="T10" fmla="*/ 21 w 578"/>
                <a:gd name="T11" fmla="*/ 297 h 566"/>
                <a:gd name="T12" fmla="*/ 40 w 578"/>
                <a:gd name="T13" fmla="*/ 297 h 566"/>
                <a:gd name="T14" fmla="*/ 123 w 578"/>
                <a:gd name="T15" fmla="*/ 301 h 566"/>
                <a:gd name="T16" fmla="*/ 55 w 578"/>
                <a:gd name="T17" fmla="*/ 393 h 566"/>
                <a:gd name="T18" fmla="*/ 80 w 578"/>
                <a:gd name="T19" fmla="*/ 400 h 566"/>
                <a:gd name="T20" fmla="*/ 225 w 578"/>
                <a:gd name="T21" fmla="*/ 308 h 566"/>
                <a:gd name="T22" fmla="*/ 360 w 578"/>
                <a:gd name="T23" fmla="*/ 362 h 566"/>
                <a:gd name="T24" fmla="*/ 210 w 578"/>
                <a:gd name="T25" fmla="*/ 454 h 566"/>
                <a:gd name="T26" fmla="*/ 153 w 578"/>
                <a:gd name="T27" fmla="*/ 504 h 566"/>
                <a:gd name="T28" fmla="*/ 297 w 578"/>
                <a:gd name="T29" fmla="*/ 563 h 566"/>
                <a:gd name="T30" fmla="*/ 172 w 578"/>
                <a:gd name="T31" fmla="*/ 487 h 566"/>
                <a:gd name="T32" fmla="*/ 312 w 578"/>
                <a:gd name="T33" fmla="*/ 453 h 566"/>
                <a:gd name="T34" fmla="*/ 366 w 578"/>
                <a:gd name="T35" fmla="*/ 510 h 566"/>
                <a:gd name="T36" fmla="*/ 381 w 578"/>
                <a:gd name="T37" fmla="*/ 525 h 566"/>
                <a:gd name="T38" fmla="*/ 413 w 578"/>
                <a:gd name="T39" fmla="*/ 461 h 566"/>
                <a:gd name="T40" fmla="*/ 311 w 578"/>
                <a:gd name="T41" fmla="*/ 422 h 566"/>
                <a:gd name="T42" fmla="*/ 421 w 578"/>
                <a:gd name="T43" fmla="*/ 382 h 566"/>
                <a:gd name="T44" fmla="*/ 514 w 578"/>
                <a:gd name="T45" fmla="*/ 445 h 566"/>
                <a:gd name="T46" fmla="*/ 437 w 578"/>
                <a:gd name="T47" fmla="*/ 359 h 566"/>
                <a:gd name="T48" fmla="*/ 500 w 578"/>
                <a:gd name="T49" fmla="*/ 367 h 566"/>
                <a:gd name="T50" fmla="*/ 436 w 578"/>
                <a:gd name="T51" fmla="*/ 335 h 566"/>
                <a:gd name="T52" fmla="*/ 489 w 578"/>
                <a:gd name="T53" fmla="*/ 322 h 566"/>
                <a:gd name="T54" fmla="*/ 572 w 578"/>
                <a:gd name="T55" fmla="*/ 328 h 566"/>
                <a:gd name="T56" fmla="*/ 490 w 578"/>
                <a:gd name="T57" fmla="*/ 311 h 566"/>
                <a:gd name="T58" fmla="*/ 385 w 578"/>
                <a:gd name="T59" fmla="*/ 311 h 566"/>
                <a:gd name="T60" fmla="*/ 312 w 578"/>
                <a:gd name="T61" fmla="*/ 220 h 566"/>
                <a:gd name="T62" fmla="*/ 391 w 578"/>
                <a:gd name="T63" fmla="*/ 202 h 566"/>
                <a:gd name="T64" fmla="*/ 523 w 578"/>
                <a:gd name="T65" fmla="*/ 220 h 566"/>
                <a:gd name="T66" fmla="*/ 522 w 578"/>
                <a:gd name="T67" fmla="*/ 216 h 566"/>
                <a:gd name="T68" fmla="*/ 441 w 578"/>
                <a:gd name="T69" fmla="*/ 131 h 566"/>
                <a:gd name="T70" fmla="*/ 397 w 578"/>
                <a:gd name="T71" fmla="*/ 108 h 566"/>
                <a:gd name="T72" fmla="*/ 394 w 578"/>
                <a:gd name="T73" fmla="*/ 197 h 566"/>
                <a:gd name="T74" fmla="*/ 313 w 578"/>
                <a:gd name="T75" fmla="*/ 112 h 566"/>
                <a:gd name="T76" fmla="*/ 354 w 578"/>
                <a:gd name="T77" fmla="*/ 31 h 566"/>
                <a:gd name="T78" fmla="*/ 353 w 578"/>
                <a:gd name="T79" fmla="*/ 28 h 566"/>
                <a:gd name="T80" fmla="*/ 189 w 578"/>
                <a:gd name="T81" fmla="*/ 50 h 566"/>
                <a:gd name="T82" fmla="*/ 50 w 578"/>
                <a:gd name="T83" fmla="*/ 314 h 566"/>
                <a:gd name="T84" fmla="*/ 50 w 578"/>
                <a:gd name="T85" fmla="*/ 314 h 566"/>
                <a:gd name="T86" fmla="*/ 376 w 578"/>
                <a:gd name="T87" fmla="*/ 527 h 566"/>
                <a:gd name="T88" fmla="*/ 247 w 578"/>
                <a:gd name="T89" fmla="*/ 401 h 566"/>
                <a:gd name="T90" fmla="*/ 568 w 578"/>
                <a:gd name="T91" fmla="*/ 203 h 566"/>
                <a:gd name="T92" fmla="*/ 477 w 578"/>
                <a:gd name="T93" fmla="*/ 211 h 566"/>
                <a:gd name="T94" fmla="*/ 477 w 578"/>
                <a:gd name="T95" fmla="*/ 211 h 566"/>
                <a:gd name="T96" fmla="*/ 182 w 578"/>
                <a:gd name="T97" fmla="*/ 218 h 566"/>
                <a:gd name="T98" fmla="*/ 160 w 578"/>
                <a:gd name="T99" fmla="*/ 286 h 566"/>
                <a:gd name="T100" fmla="*/ 288 w 578"/>
                <a:gd name="T101" fmla="*/ 158 h 566"/>
                <a:gd name="T102" fmla="*/ 262 w 578"/>
                <a:gd name="T103" fmla="*/ 218 h 566"/>
                <a:gd name="T104" fmla="*/ 295 w 578"/>
                <a:gd name="T105" fmla="*/ 85 h 566"/>
                <a:gd name="T106" fmla="*/ 220 w 578"/>
                <a:gd name="T107" fmla="*/ 169 h 566"/>
                <a:gd name="T108" fmla="*/ 173 w 578"/>
                <a:gd name="T109" fmla="*/ 7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78" h="566">
                  <a:moveTo>
                    <a:pt x="143" y="58"/>
                  </a:moveTo>
                  <a:cubicBezTo>
                    <a:pt x="146" y="67"/>
                    <a:pt x="154" y="73"/>
                    <a:pt x="163" y="73"/>
                  </a:cubicBezTo>
                  <a:cubicBezTo>
                    <a:pt x="162" y="127"/>
                    <a:pt x="162" y="127"/>
                    <a:pt x="162" y="127"/>
                  </a:cubicBezTo>
                  <a:cubicBezTo>
                    <a:pt x="158" y="128"/>
                    <a:pt x="154" y="128"/>
                    <a:pt x="150" y="130"/>
                  </a:cubicBezTo>
                  <a:cubicBezTo>
                    <a:pt x="123" y="140"/>
                    <a:pt x="109" y="170"/>
                    <a:pt x="119" y="197"/>
                  </a:cubicBezTo>
                  <a:cubicBezTo>
                    <a:pt x="124" y="211"/>
                    <a:pt x="133" y="221"/>
                    <a:pt x="146" y="227"/>
                  </a:cubicBezTo>
                  <a:cubicBezTo>
                    <a:pt x="147" y="287"/>
                    <a:pt x="147" y="287"/>
                    <a:pt x="147" y="287"/>
                  </a:cubicBezTo>
                  <a:cubicBezTo>
                    <a:pt x="145" y="287"/>
                    <a:pt x="143" y="288"/>
                    <a:pt x="141" y="288"/>
                  </a:cubicBezTo>
                  <a:cubicBezTo>
                    <a:pt x="135" y="291"/>
                    <a:pt x="130" y="294"/>
                    <a:pt x="126" y="298"/>
                  </a:cubicBezTo>
                  <a:cubicBezTo>
                    <a:pt x="85" y="262"/>
                    <a:pt x="85" y="262"/>
                    <a:pt x="85" y="262"/>
                  </a:cubicBezTo>
                  <a:cubicBezTo>
                    <a:pt x="90" y="256"/>
                    <a:pt x="91" y="249"/>
                    <a:pt x="88" y="242"/>
                  </a:cubicBezTo>
                  <a:cubicBezTo>
                    <a:pt x="85" y="233"/>
                    <a:pt x="77" y="228"/>
                    <a:pt x="68" y="228"/>
                  </a:cubicBezTo>
                  <a:cubicBezTo>
                    <a:pt x="60" y="152"/>
                    <a:pt x="60" y="152"/>
                    <a:pt x="60" y="152"/>
                  </a:cubicBezTo>
                  <a:cubicBezTo>
                    <a:pt x="61" y="152"/>
                    <a:pt x="61" y="152"/>
                    <a:pt x="62" y="152"/>
                  </a:cubicBezTo>
                  <a:cubicBezTo>
                    <a:pt x="70" y="149"/>
                    <a:pt x="75" y="139"/>
                    <a:pt x="72" y="131"/>
                  </a:cubicBezTo>
                  <a:cubicBezTo>
                    <a:pt x="69" y="122"/>
                    <a:pt x="59" y="118"/>
                    <a:pt x="51" y="121"/>
                  </a:cubicBezTo>
                  <a:cubicBezTo>
                    <a:pt x="42" y="124"/>
                    <a:pt x="38" y="133"/>
                    <a:pt x="41" y="142"/>
                  </a:cubicBezTo>
                  <a:cubicBezTo>
                    <a:pt x="43" y="149"/>
                    <a:pt x="49" y="153"/>
                    <a:pt x="56" y="153"/>
                  </a:cubicBezTo>
                  <a:cubicBezTo>
                    <a:pt x="64" y="229"/>
                    <a:pt x="64" y="229"/>
                    <a:pt x="64" y="229"/>
                  </a:cubicBezTo>
                  <a:cubicBezTo>
                    <a:pt x="63" y="229"/>
                    <a:pt x="62" y="229"/>
                    <a:pt x="61" y="229"/>
                  </a:cubicBezTo>
                  <a:cubicBezTo>
                    <a:pt x="50" y="233"/>
                    <a:pt x="45" y="245"/>
                    <a:pt x="49" y="256"/>
                  </a:cubicBezTo>
                  <a:cubicBezTo>
                    <a:pt x="50" y="260"/>
                    <a:pt x="52" y="263"/>
                    <a:pt x="55" y="265"/>
                  </a:cubicBezTo>
                  <a:cubicBezTo>
                    <a:pt x="36" y="296"/>
                    <a:pt x="36" y="296"/>
                    <a:pt x="36" y="296"/>
                  </a:cubicBezTo>
                  <a:cubicBezTo>
                    <a:pt x="31" y="295"/>
                    <a:pt x="26" y="295"/>
                    <a:pt x="21" y="297"/>
                  </a:cubicBezTo>
                  <a:cubicBezTo>
                    <a:pt x="7" y="302"/>
                    <a:pt x="0" y="317"/>
                    <a:pt x="5" y="331"/>
                  </a:cubicBezTo>
                  <a:cubicBezTo>
                    <a:pt x="10" y="345"/>
                    <a:pt x="25" y="352"/>
                    <a:pt x="39" y="347"/>
                  </a:cubicBezTo>
                  <a:cubicBezTo>
                    <a:pt x="53" y="342"/>
                    <a:pt x="60" y="327"/>
                    <a:pt x="55" y="313"/>
                  </a:cubicBezTo>
                  <a:cubicBezTo>
                    <a:pt x="52" y="305"/>
                    <a:pt x="47" y="300"/>
                    <a:pt x="40" y="297"/>
                  </a:cubicBezTo>
                  <a:cubicBezTo>
                    <a:pt x="58" y="268"/>
                    <a:pt x="58" y="268"/>
                    <a:pt x="58" y="268"/>
                  </a:cubicBezTo>
                  <a:cubicBezTo>
                    <a:pt x="63" y="270"/>
                    <a:pt x="70" y="271"/>
                    <a:pt x="76" y="269"/>
                  </a:cubicBezTo>
                  <a:cubicBezTo>
                    <a:pt x="78" y="268"/>
                    <a:pt x="81" y="267"/>
                    <a:pt x="83" y="265"/>
                  </a:cubicBezTo>
                  <a:cubicBezTo>
                    <a:pt x="123" y="301"/>
                    <a:pt x="123" y="301"/>
                    <a:pt x="123" y="301"/>
                  </a:cubicBezTo>
                  <a:cubicBezTo>
                    <a:pt x="115" y="311"/>
                    <a:pt x="112" y="326"/>
                    <a:pt x="117" y="340"/>
                  </a:cubicBezTo>
                  <a:cubicBezTo>
                    <a:pt x="118" y="345"/>
                    <a:pt x="120" y="348"/>
                    <a:pt x="123" y="352"/>
                  </a:cubicBezTo>
                  <a:cubicBezTo>
                    <a:pt x="76" y="396"/>
                    <a:pt x="76" y="396"/>
                    <a:pt x="76" y="396"/>
                  </a:cubicBezTo>
                  <a:cubicBezTo>
                    <a:pt x="70" y="392"/>
                    <a:pt x="62" y="391"/>
                    <a:pt x="55" y="393"/>
                  </a:cubicBezTo>
                  <a:cubicBezTo>
                    <a:pt x="43" y="398"/>
                    <a:pt x="37" y="411"/>
                    <a:pt x="42" y="423"/>
                  </a:cubicBezTo>
                  <a:cubicBezTo>
                    <a:pt x="46" y="435"/>
                    <a:pt x="59" y="441"/>
                    <a:pt x="71" y="437"/>
                  </a:cubicBezTo>
                  <a:cubicBezTo>
                    <a:pt x="83" y="432"/>
                    <a:pt x="89" y="419"/>
                    <a:pt x="85" y="407"/>
                  </a:cubicBezTo>
                  <a:cubicBezTo>
                    <a:pt x="84" y="404"/>
                    <a:pt x="82" y="402"/>
                    <a:pt x="80" y="400"/>
                  </a:cubicBezTo>
                  <a:cubicBezTo>
                    <a:pt x="127" y="356"/>
                    <a:pt x="127" y="356"/>
                    <a:pt x="127" y="356"/>
                  </a:cubicBezTo>
                  <a:cubicBezTo>
                    <a:pt x="138" y="366"/>
                    <a:pt x="154" y="370"/>
                    <a:pt x="168" y="365"/>
                  </a:cubicBezTo>
                  <a:cubicBezTo>
                    <a:pt x="188" y="358"/>
                    <a:pt x="198" y="338"/>
                    <a:pt x="195" y="319"/>
                  </a:cubicBezTo>
                  <a:cubicBezTo>
                    <a:pt x="225" y="308"/>
                    <a:pt x="225" y="308"/>
                    <a:pt x="225" y="308"/>
                  </a:cubicBezTo>
                  <a:cubicBezTo>
                    <a:pt x="239" y="339"/>
                    <a:pt x="274" y="354"/>
                    <a:pt x="307" y="342"/>
                  </a:cubicBezTo>
                  <a:cubicBezTo>
                    <a:pt x="319" y="338"/>
                    <a:pt x="330" y="330"/>
                    <a:pt x="337" y="320"/>
                  </a:cubicBezTo>
                  <a:cubicBezTo>
                    <a:pt x="360" y="335"/>
                    <a:pt x="360" y="335"/>
                    <a:pt x="360" y="335"/>
                  </a:cubicBezTo>
                  <a:cubicBezTo>
                    <a:pt x="357" y="344"/>
                    <a:pt x="357" y="353"/>
                    <a:pt x="360" y="362"/>
                  </a:cubicBezTo>
                  <a:cubicBezTo>
                    <a:pt x="361" y="365"/>
                    <a:pt x="362" y="367"/>
                    <a:pt x="363" y="369"/>
                  </a:cubicBezTo>
                  <a:cubicBezTo>
                    <a:pt x="301" y="405"/>
                    <a:pt x="301" y="405"/>
                    <a:pt x="301" y="405"/>
                  </a:cubicBezTo>
                  <a:cubicBezTo>
                    <a:pt x="287" y="389"/>
                    <a:pt x="264" y="382"/>
                    <a:pt x="243" y="390"/>
                  </a:cubicBezTo>
                  <a:cubicBezTo>
                    <a:pt x="217" y="399"/>
                    <a:pt x="203" y="427"/>
                    <a:pt x="210" y="454"/>
                  </a:cubicBezTo>
                  <a:cubicBezTo>
                    <a:pt x="173" y="463"/>
                    <a:pt x="173" y="463"/>
                    <a:pt x="173" y="463"/>
                  </a:cubicBezTo>
                  <a:cubicBezTo>
                    <a:pt x="167" y="447"/>
                    <a:pt x="148" y="438"/>
                    <a:pt x="132" y="444"/>
                  </a:cubicBezTo>
                  <a:cubicBezTo>
                    <a:pt x="115" y="450"/>
                    <a:pt x="107" y="468"/>
                    <a:pt x="113" y="485"/>
                  </a:cubicBezTo>
                  <a:cubicBezTo>
                    <a:pt x="119" y="501"/>
                    <a:pt x="137" y="510"/>
                    <a:pt x="153" y="504"/>
                  </a:cubicBezTo>
                  <a:cubicBezTo>
                    <a:pt x="161" y="501"/>
                    <a:pt x="166" y="496"/>
                    <a:pt x="170" y="490"/>
                  </a:cubicBezTo>
                  <a:cubicBezTo>
                    <a:pt x="279" y="546"/>
                    <a:pt x="279" y="546"/>
                    <a:pt x="279" y="546"/>
                  </a:cubicBezTo>
                  <a:cubicBezTo>
                    <a:pt x="278" y="549"/>
                    <a:pt x="278" y="552"/>
                    <a:pt x="279" y="555"/>
                  </a:cubicBezTo>
                  <a:cubicBezTo>
                    <a:pt x="282" y="562"/>
                    <a:pt x="290" y="566"/>
                    <a:pt x="297" y="563"/>
                  </a:cubicBezTo>
                  <a:cubicBezTo>
                    <a:pt x="303" y="561"/>
                    <a:pt x="307" y="553"/>
                    <a:pt x="305" y="546"/>
                  </a:cubicBezTo>
                  <a:cubicBezTo>
                    <a:pt x="302" y="539"/>
                    <a:pt x="294" y="535"/>
                    <a:pt x="288" y="538"/>
                  </a:cubicBezTo>
                  <a:cubicBezTo>
                    <a:pt x="285" y="539"/>
                    <a:pt x="283" y="541"/>
                    <a:pt x="281" y="543"/>
                  </a:cubicBezTo>
                  <a:cubicBezTo>
                    <a:pt x="172" y="487"/>
                    <a:pt x="172" y="487"/>
                    <a:pt x="172" y="487"/>
                  </a:cubicBezTo>
                  <a:cubicBezTo>
                    <a:pt x="174" y="481"/>
                    <a:pt x="175" y="475"/>
                    <a:pt x="174" y="469"/>
                  </a:cubicBezTo>
                  <a:cubicBezTo>
                    <a:pt x="212" y="459"/>
                    <a:pt x="212" y="459"/>
                    <a:pt x="212" y="459"/>
                  </a:cubicBezTo>
                  <a:cubicBezTo>
                    <a:pt x="223" y="485"/>
                    <a:pt x="252" y="498"/>
                    <a:pt x="279" y="489"/>
                  </a:cubicBezTo>
                  <a:cubicBezTo>
                    <a:pt x="296" y="483"/>
                    <a:pt x="308" y="469"/>
                    <a:pt x="312" y="453"/>
                  </a:cubicBezTo>
                  <a:cubicBezTo>
                    <a:pt x="367" y="458"/>
                    <a:pt x="367" y="458"/>
                    <a:pt x="367" y="458"/>
                  </a:cubicBezTo>
                  <a:cubicBezTo>
                    <a:pt x="364" y="464"/>
                    <a:pt x="363" y="471"/>
                    <a:pt x="365" y="478"/>
                  </a:cubicBezTo>
                  <a:cubicBezTo>
                    <a:pt x="367" y="483"/>
                    <a:pt x="371" y="487"/>
                    <a:pt x="375" y="490"/>
                  </a:cubicBezTo>
                  <a:cubicBezTo>
                    <a:pt x="366" y="510"/>
                    <a:pt x="366" y="510"/>
                    <a:pt x="366" y="510"/>
                  </a:cubicBezTo>
                  <a:cubicBezTo>
                    <a:pt x="360" y="507"/>
                    <a:pt x="353" y="507"/>
                    <a:pt x="347" y="509"/>
                  </a:cubicBezTo>
                  <a:cubicBezTo>
                    <a:pt x="333" y="514"/>
                    <a:pt x="326" y="529"/>
                    <a:pt x="331" y="543"/>
                  </a:cubicBezTo>
                  <a:cubicBezTo>
                    <a:pt x="335" y="557"/>
                    <a:pt x="351" y="564"/>
                    <a:pt x="365" y="559"/>
                  </a:cubicBezTo>
                  <a:cubicBezTo>
                    <a:pt x="378" y="554"/>
                    <a:pt x="386" y="539"/>
                    <a:pt x="381" y="525"/>
                  </a:cubicBezTo>
                  <a:cubicBezTo>
                    <a:pt x="379" y="519"/>
                    <a:pt x="375" y="515"/>
                    <a:pt x="370" y="512"/>
                  </a:cubicBezTo>
                  <a:cubicBezTo>
                    <a:pt x="378" y="492"/>
                    <a:pt x="378" y="492"/>
                    <a:pt x="378" y="492"/>
                  </a:cubicBezTo>
                  <a:cubicBezTo>
                    <a:pt x="384" y="495"/>
                    <a:pt x="391" y="496"/>
                    <a:pt x="398" y="493"/>
                  </a:cubicBezTo>
                  <a:cubicBezTo>
                    <a:pt x="411" y="489"/>
                    <a:pt x="418" y="474"/>
                    <a:pt x="413" y="461"/>
                  </a:cubicBezTo>
                  <a:cubicBezTo>
                    <a:pt x="408" y="448"/>
                    <a:pt x="394" y="441"/>
                    <a:pt x="381" y="446"/>
                  </a:cubicBezTo>
                  <a:cubicBezTo>
                    <a:pt x="376" y="448"/>
                    <a:pt x="372" y="451"/>
                    <a:pt x="369" y="455"/>
                  </a:cubicBezTo>
                  <a:cubicBezTo>
                    <a:pt x="313" y="449"/>
                    <a:pt x="313" y="449"/>
                    <a:pt x="313" y="449"/>
                  </a:cubicBezTo>
                  <a:cubicBezTo>
                    <a:pt x="315" y="440"/>
                    <a:pt x="314" y="431"/>
                    <a:pt x="311" y="422"/>
                  </a:cubicBezTo>
                  <a:cubicBezTo>
                    <a:pt x="310" y="419"/>
                    <a:pt x="309" y="417"/>
                    <a:pt x="308" y="415"/>
                  </a:cubicBezTo>
                  <a:cubicBezTo>
                    <a:pt x="371" y="379"/>
                    <a:pt x="371" y="379"/>
                    <a:pt x="371" y="379"/>
                  </a:cubicBezTo>
                  <a:cubicBezTo>
                    <a:pt x="382" y="388"/>
                    <a:pt x="397" y="392"/>
                    <a:pt x="412" y="387"/>
                  </a:cubicBezTo>
                  <a:cubicBezTo>
                    <a:pt x="415" y="386"/>
                    <a:pt x="419" y="384"/>
                    <a:pt x="421" y="382"/>
                  </a:cubicBezTo>
                  <a:cubicBezTo>
                    <a:pt x="466" y="436"/>
                    <a:pt x="466" y="436"/>
                    <a:pt x="466" y="436"/>
                  </a:cubicBezTo>
                  <a:cubicBezTo>
                    <a:pt x="460" y="444"/>
                    <a:pt x="457" y="454"/>
                    <a:pt x="461" y="464"/>
                  </a:cubicBezTo>
                  <a:cubicBezTo>
                    <a:pt x="466" y="479"/>
                    <a:pt x="482" y="486"/>
                    <a:pt x="497" y="481"/>
                  </a:cubicBezTo>
                  <a:cubicBezTo>
                    <a:pt x="512" y="476"/>
                    <a:pt x="520" y="460"/>
                    <a:pt x="514" y="445"/>
                  </a:cubicBezTo>
                  <a:cubicBezTo>
                    <a:pt x="509" y="430"/>
                    <a:pt x="493" y="422"/>
                    <a:pt x="478" y="428"/>
                  </a:cubicBezTo>
                  <a:cubicBezTo>
                    <a:pt x="475" y="429"/>
                    <a:pt x="473" y="430"/>
                    <a:pt x="470" y="432"/>
                  </a:cubicBezTo>
                  <a:cubicBezTo>
                    <a:pt x="426" y="378"/>
                    <a:pt x="426" y="378"/>
                    <a:pt x="426" y="378"/>
                  </a:cubicBezTo>
                  <a:cubicBezTo>
                    <a:pt x="432" y="373"/>
                    <a:pt x="436" y="366"/>
                    <a:pt x="437" y="359"/>
                  </a:cubicBezTo>
                  <a:cubicBezTo>
                    <a:pt x="476" y="369"/>
                    <a:pt x="476" y="369"/>
                    <a:pt x="476" y="369"/>
                  </a:cubicBezTo>
                  <a:cubicBezTo>
                    <a:pt x="476" y="371"/>
                    <a:pt x="476" y="373"/>
                    <a:pt x="477" y="375"/>
                  </a:cubicBezTo>
                  <a:cubicBezTo>
                    <a:pt x="479" y="381"/>
                    <a:pt x="486" y="385"/>
                    <a:pt x="493" y="382"/>
                  </a:cubicBezTo>
                  <a:cubicBezTo>
                    <a:pt x="499" y="380"/>
                    <a:pt x="502" y="373"/>
                    <a:pt x="500" y="367"/>
                  </a:cubicBezTo>
                  <a:cubicBezTo>
                    <a:pt x="498" y="360"/>
                    <a:pt x="491" y="357"/>
                    <a:pt x="485" y="359"/>
                  </a:cubicBezTo>
                  <a:cubicBezTo>
                    <a:pt x="481" y="361"/>
                    <a:pt x="479" y="363"/>
                    <a:pt x="477" y="366"/>
                  </a:cubicBezTo>
                  <a:cubicBezTo>
                    <a:pt x="438" y="355"/>
                    <a:pt x="438" y="355"/>
                    <a:pt x="438" y="355"/>
                  </a:cubicBezTo>
                  <a:cubicBezTo>
                    <a:pt x="439" y="349"/>
                    <a:pt x="439" y="342"/>
                    <a:pt x="436" y="335"/>
                  </a:cubicBezTo>
                  <a:cubicBezTo>
                    <a:pt x="436" y="334"/>
                    <a:pt x="435" y="332"/>
                    <a:pt x="435" y="331"/>
                  </a:cubicBezTo>
                  <a:cubicBezTo>
                    <a:pt x="465" y="321"/>
                    <a:pt x="465" y="321"/>
                    <a:pt x="465" y="321"/>
                  </a:cubicBezTo>
                  <a:cubicBezTo>
                    <a:pt x="468" y="327"/>
                    <a:pt x="475" y="331"/>
                    <a:pt x="482" y="328"/>
                  </a:cubicBezTo>
                  <a:cubicBezTo>
                    <a:pt x="485" y="327"/>
                    <a:pt x="488" y="325"/>
                    <a:pt x="489" y="322"/>
                  </a:cubicBezTo>
                  <a:cubicBezTo>
                    <a:pt x="514" y="331"/>
                    <a:pt x="514" y="331"/>
                    <a:pt x="514" y="331"/>
                  </a:cubicBezTo>
                  <a:cubicBezTo>
                    <a:pt x="513" y="337"/>
                    <a:pt x="513" y="343"/>
                    <a:pt x="515" y="349"/>
                  </a:cubicBezTo>
                  <a:cubicBezTo>
                    <a:pt x="521" y="364"/>
                    <a:pt x="538" y="373"/>
                    <a:pt x="554" y="367"/>
                  </a:cubicBezTo>
                  <a:cubicBezTo>
                    <a:pt x="569" y="361"/>
                    <a:pt x="578" y="344"/>
                    <a:pt x="572" y="328"/>
                  </a:cubicBezTo>
                  <a:cubicBezTo>
                    <a:pt x="566" y="312"/>
                    <a:pt x="549" y="304"/>
                    <a:pt x="533" y="310"/>
                  </a:cubicBezTo>
                  <a:cubicBezTo>
                    <a:pt x="525" y="313"/>
                    <a:pt x="518" y="320"/>
                    <a:pt x="515" y="328"/>
                  </a:cubicBezTo>
                  <a:cubicBezTo>
                    <a:pt x="490" y="318"/>
                    <a:pt x="490" y="318"/>
                    <a:pt x="490" y="318"/>
                  </a:cubicBezTo>
                  <a:cubicBezTo>
                    <a:pt x="491" y="316"/>
                    <a:pt x="491" y="314"/>
                    <a:pt x="490" y="311"/>
                  </a:cubicBezTo>
                  <a:cubicBezTo>
                    <a:pt x="487" y="304"/>
                    <a:pt x="480" y="301"/>
                    <a:pt x="473" y="303"/>
                  </a:cubicBezTo>
                  <a:cubicBezTo>
                    <a:pt x="467" y="305"/>
                    <a:pt x="463" y="312"/>
                    <a:pt x="464" y="318"/>
                  </a:cubicBezTo>
                  <a:cubicBezTo>
                    <a:pt x="433" y="328"/>
                    <a:pt x="433" y="328"/>
                    <a:pt x="433" y="328"/>
                  </a:cubicBezTo>
                  <a:cubicBezTo>
                    <a:pt x="423" y="312"/>
                    <a:pt x="403" y="304"/>
                    <a:pt x="385" y="311"/>
                  </a:cubicBezTo>
                  <a:cubicBezTo>
                    <a:pt x="377" y="313"/>
                    <a:pt x="370" y="318"/>
                    <a:pt x="366" y="325"/>
                  </a:cubicBezTo>
                  <a:cubicBezTo>
                    <a:pt x="343" y="309"/>
                    <a:pt x="343" y="309"/>
                    <a:pt x="343" y="309"/>
                  </a:cubicBezTo>
                  <a:cubicBezTo>
                    <a:pt x="351" y="294"/>
                    <a:pt x="353" y="276"/>
                    <a:pt x="347" y="258"/>
                  </a:cubicBezTo>
                  <a:cubicBezTo>
                    <a:pt x="340" y="241"/>
                    <a:pt x="328" y="227"/>
                    <a:pt x="312" y="220"/>
                  </a:cubicBezTo>
                  <a:cubicBezTo>
                    <a:pt x="321" y="191"/>
                    <a:pt x="321" y="191"/>
                    <a:pt x="321" y="191"/>
                  </a:cubicBezTo>
                  <a:cubicBezTo>
                    <a:pt x="328" y="191"/>
                    <a:pt x="334" y="191"/>
                    <a:pt x="341" y="189"/>
                  </a:cubicBezTo>
                  <a:cubicBezTo>
                    <a:pt x="348" y="186"/>
                    <a:pt x="353" y="182"/>
                    <a:pt x="358" y="177"/>
                  </a:cubicBezTo>
                  <a:cubicBezTo>
                    <a:pt x="391" y="202"/>
                    <a:pt x="391" y="202"/>
                    <a:pt x="391" y="202"/>
                  </a:cubicBezTo>
                  <a:cubicBezTo>
                    <a:pt x="385" y="214"/>
                    <a:pt x="384" y="229"/>
                    <a:pt x="389" y="243"/>
                  </a:cubicBezTo>
                  <a:cubicBezTo>
                    <a:pt x="399" y="270"/>
                    <a:pt x="429" y="284"/>
                    <a:pt x="456" y="275"/>
                  </a:cubicBezTo>
                  <a:cubicBezTo>
                    <a:pt x="478" y="267"/>
                    <a:pt x="492" y="245"/>
                    <a:pt x="491" y="223"/>
                  </a:cubicBezTo>
                  <a:cubicBezTo>
                    <a:pt x="523" y="220"/>
                    <a:pt x="523" y="220"/>
                    <a:pt x="523" y="220"/>
                  </a:cubicBezTo>
                  <a:cubicBezTo>
                    <a:pt x="528" y="233"/>
                    <a:pt x="543" y="240"/>
                    <a:pt x="556" y="235"/>
                  </a:cubicBezTo>
                  <a:cubicBezTo>
                    <a:pt x="570" y="230"/>
                    <a:pt x="577" y="215"/>
                    <a:pt x="573" y="201"/>
                  </a:cubicBezTo>
                  <a:cubicBezTo>
                    <a:pt x="568" y="187"/>
                    <a:pt x="552" y="180"/>
                    <a:pt x="539" y="185"/>
                  </a:cubicBezTo>
                  <a:cubicBezTo>
                    <a:pt x="525" y="189"/>
                    <a:pt x="518" y="203"/>
                    <a:pt x="522" y="216"/>
                  </a:cubicBezTo>
                  <a:cubicBezTo>
                    <a:pt x="491" y="219"/>
                    <a:pt x="491" y="219"/>
                    <a:pt x="491" y="219"/>
                  </a:cubicBezTo>
                  <a:cubicBezTo>
                    <a:pt x="490" y="215"/>
                    <a:pt x="490" y="211"/>
                    <a:pt x="488" y="207"/>
                  </a:cubicBezTo>
                  <a:cubicBezTo>
                    <a:pt x="481" y="188"/>
                    <a:pt x="464" y="175"/>
                    <a:pt x="445" y="173"/>
                  </a:cubicBezTo>
                  <a:cubicBezTo>
                    <a:pt x="441" y="131"/>
                    <a:pt x="441" y="131"/>
                    <a:pt x="441" y="131"/>
                  </a:cubicBezTo>
                  <a:cubicBezTo>
                    <a:pt x="442" y="131"/>
                    <a:pt x="443" y="131"/>
                    <a:pt x="444" y="130"/>
                  </a:cubicBezTo>
                  <a:cubicBezTo>
                    <a:pt x="463" y="124"/>
                    <a:pt x="472" y="103"/>
                    <a:pt x="466" y="84"/>
                  </a:cubicBezTo>
                  <a:cubicBezTo>
                    <a:pt x="459" y="65"/>
                    <a:pt x="438" y="55"/>
                    <a:pt x="419" y="62"/>
                  </a:cubicBezTo>
                  <a:cubicBezTo>
                    <a:pt x="400" y="68"/>
                    <a:pt x="390" y="89"/>
                    <a:pt x="397" y="108"/>
                  </a:cubicBezTo>
                  <a:cubicBezTo>
                    <a:pt x="402" y="122"/>
                    <a:pt x="415" y="131"/>
                    <a:pt x="429" y="132"/>
                  </a:cubicBezTo>
                  <a:cubicBezTo>
                    <a:pt x="432" y="173"/>
                    <a:pt x="432" y="173"/>
                    <a:pt x="432" y="173"/>
                  </a:cubicBezTo>
                  <a:cubicBezTo>
                    <a:pt x="429" y="173"/>
                    <a:pt x="425" y="174"/>
                    <a:pt x="421" y="175"/>
                  </a:cubicBezTo>
                  <a:cubicBezTo>
                    <a:pt x="409" y="180"/>
                    <a:pt x="400" y="187"/>
                    <a:pt x="394" y="197"/>
                  </a:cubicBezTo>
                  <a:cubicBezTo>
                    <a:pt x="362" y="172"/>
                    <a:pt x="362" y="172"/>
                    <a:pt x="362" y="172"/>
                  </a:cubicBezTo>
                  <a:cubicBezTo>
                    <a:pt x="368" y="162"/>
                    <a:pt x="370" y="149"/>
                    <a:pt x="365" y="137"/>
                  </a:cubicBezTo>
                  <a:cubicBezTo>
                    <a:pt x="358" y="116"/>
                    <a:pt x="335" y="105"/>
                    <a:pt x="314" y="112"/>
                  </a:cubicBezTo>
                  <a:cubicBezTo>
                    <a:pt x="314" y="112"/>
                    <a:pt x="313" y="112"/>
                    <a:pt x="313" y="112"/>
                  </a:cubicBezTo>
                  <a:cubicBezTo>
                    <a:pt x="302" y="81"/>
                    <a:pt x="302" y="81"/>
                    <a:pt x="302" y="81"/>
                  </a:cubicBezTo>
                  <a:cubicBezTo>
                    <a:pt x="311" y="74"/>
                    <a:pt x="315" y="62"/>
                    <a:pt x="311" y="51"/>
                  </a:cubicBezTo>
                  <a:cubicBezTo>
                    <a:pt x="311" y="51"/>
                    <a:pt x="311" y="51"/>
                    <a:pt x="311" y="51"/>
                  </a:cubicBezTo>
                  <a:cubicBezTo>
                    <a:pt x="354" y="31"/>
                    <a:pt x="354" y="31"/>
                    <a:pt x="354" y="31"/>
                  </a:cubicBezTo>
                  <a:cubicBezTo>
                    <a:pt x="359" y="39"/>
                    <a:pt x="368" y="42"/>
                    <a:pt x="377" y="39"/>
                  </a:cubicBezTo>
                  <a:cubicBezTo>
                    <a:pt x="387" y="36"/>
                    <a:pt x="392" y="25"/>
                    <a:pt x="388" y="15"/>
                  </a:cubicBezTo>
                  <a:cubicBezTo>
                    <a:pt x="385" y="5"/>
                    <a:pt x="374" y="0"/>
                    <a:pt x="364" y="4"/>
                  </a:cubicBezTo>
                  <a:cubicBezTo>
                    <a:pt x="355" y="7"/>
                    <a:pt x="350" y="18"/>
                    <a:pt x="353" y="28"/>
                  </a:cubicBezTo>
                  <a:cubicBezTo>
                    <a:pt x="309" y="47"/>
                    <a:pt x="309" y="47"/>
                    <a:pt x="309" y="47"/>
                  </a:cubicBezTo>
                  <a:cubicBezTo>
                    <a:pt x="303" y="36"/>
                    <a:pt x="290" y="31"/>
                    <a:pt x="277" y="35"/>
                  </a:cubicBezTo>
                  <a:cubicBezTo>
                    <a:pt x="268" y="38"/>
                    <a:pt x="262" y="47"/>
                    <a:pt x="260" y="56"/>
                  </a:cubicBezTo>
                  <a:cubicBezTo>
                    <a:pt x="189" y="50"/>
                    <a:pt x="189" y="50"/>
                    <a:pt x="189" y="50"/>
                  </a:cubicBezTo>
                  <a:cubicBezTo>
                    <a:pt x="189" y="47"/>
                    <a:pt x="189" y="44"/>
                    <a:pt x="188" y="42"/>
                  </a:cubicBezTo>
                  <a:cubicBezTo>
                    <a:pt x="183" y="29"/>
                    <a:pt x="170" y="23"/>
                    <a:pt x="157" y="27"/>
                  </a:cubicBezTo>
                  <a:cubicBezTo>
                    <a:pt x="145" y="32"/>
                    <a:pt x="138" y="45"/>
                    <a:pt x="143" y="58"/>
                  </a:cubicBezTo>
                  <a:close/>
                  <a:moveTo>
                    <a:pt x="50" y="314"/>
                  </a:moveTo>
                  <a:cubicBezTo>
                    <a:pt x="54" y="326"/>
                    <a:pt x="48" y="338"/>
                    <a:pt x="37" y="342"/>
                  </a:cubicBezTo>
                  <a:cubicBezTo>
                    <a:pt x="26" y="346"/>
                    <a:pt x="13" y="340"/>
                    <a:pt x="9" y="329"/>
                  </a:cubicBezTo>
                  <a:cubicBezTo>
                    <a:pt x="5" y="318"/>
                    <a:pt x="11" y="305"/>
                    <a:pt x="23" y="301"/>
                  </a:cubicBezTo>
                  <a:cubicBezTo>
                    <a:pt x="34" y="297"/>
                    <a:pt x="46" y="303"/>
                    <a:pt x="50" y="314"/>
                  </a:cubicBezTo>
                  <a:close/>
                  <a:moveTo>
                    <a:pt x="363" y="555"/>
                  </a:moveTo>
                  <a:cubicBezTo>
                    <a:pt x="352" y="559"/>
                    <a:pt x="339" y="553"/>
                    <a:pt x="335" y="542"/>
                  </a:cubicBezTo>
                  <a:cubicBezTo>
                    <a:pt x="331" y="530"/>
                    <a:pt x="337" y="518"/>
                    <a:pt x="348" y="514"/>
                  </a:cubicBezTo>
                  <a:cubicBezTo>
                    <a:pt x="360" y="510"/>
                    <a:pt x="372" y="516"/>
                    <a:pt x="376" y="527"/>
                  </a:cubicBezTo>
                  <a:cubicBezTo>
                    <a:pt x="380" y="538"/>
                    <a:pt x="374" y="551"/>
                    <a:pt x="363" y="555"/>
                  </a:cubicBezTo>
                  <a:close/>
                  <a:moveTo>
                    <a:pt x="275" y="477"/>
                  </a:moveTo>
                  <a:cubicBezTo>
                    <a:pt x="254" y="485"/>
                    <a:pt x="231" y="474"/>
                    <a:pt x="223" y="453"/>
                  </a:cubicBezTo>
                  <a:cubicBezTo>
                    <a:pt x="215" y="432"/>
                    <a:pt x="226" y="409"/>
                    <a:pt x="247" y="401"/>
                  </a:cubicBezTo>
                  <a:cubicBezTo>
                    <a:pt x="269" y="394"/>
                    <a:pt x="292" y="405"/>
                    <a:pt x="299" y="426"/>
                  </a:cubicBezTo>
                  <a:cubicBezTo>
                    <a:pt x="307" y="447"/>
                    <a:pt x="296" y="470"/>
                    <a:pt x="275" y="477"/>
                  </a:cubicBezTo>
                  <a:close/>
                  <a:moveTo>
                    <a:pt x="540" y="189"/>
                  </a:moveTo>
                  <a:cubicBezTo>
                    <a:pt x="551" y="185"/>
                    <a:pt x="564" y="191"/>
                    <a:pt x="568" y="203"/>
                  </a:cubicBezTo>
                  <a:cubicBezTo>
                    <a:pt x="572" y="214"/>
                    <a:pt x="566" y="226"/>
                    <a:pt x="555" y="230"/>
                  </a:cubicBezTo>
                  <a:cubicBezTo>
                    <a:pt x="543" y="234"/>
                    <a:pt x="531" y="229"/>
                    <a:pt x="527" y="217"/>
                  </a:cubicBezTo>
                  <a:cubicBezTo>
                    <a:pt x="523" y="206"/>
                    <a:pt x="529" y="193"/>
                    <a:pt x="540" y="189"/>
                  </a:cubicBezTo>
                  <a:close/>
                  <a:moveTo>
                    <a:pt x="477" y="211"/>
                  </a:moveTo>
                  <a:cubicBezTo>
                    <a:pt x="484" y="232"/>
                    <a:pt x="473" y="256"/>
                    <a:pt x="452" y="263"/>
                  </a:cubicBezTo>
                  <a:cubicBezTo>
                    <a:pt x="431" y="271"/>
                    <a:pt x="408" y="260"/>
                    <a:pt x="400" y="239"/>
                  </a:cubicBezTo>
                  <a:cubicBezTo>
                    <a:pt x="393" y="218"/>
                    <a:pt x="404" y="194"/>
                    <a:pt x="425" y="187"/>
                  </a:cubicBezTo>
                  <a:cubicBezTo>
                    <a:pt x="446" y="179"/>
                    <a:pt x="469" y="190"/>
                    <a:pt x="477" y="211"/>
                  </a:cubicBezTo>
                  <a:close/>
                  <a:moveTo>
                    <a:pt x="130" y="193"/>
                  </a:moveTo>
                  <a:cubicBezTo>
                    <a:pt x="123" y="172"/>
                    <a:pt x="134" y="149"/>
                    <a:pt x="155" y="141"/>
                  </a:cubicBezTo>
                  <a:cubicBezTo>
                    <a:pt x="176" y="134"/>
                    <a:pt x="199" y="145"/>
                    <a:pt x="206" y="166"/>
                  </a:cubicBezTo>
                  <a:cubicBezTo>
                    <a:pt x="214" y="187"/>
                    <a:pt x="203" y="210"/>
                    <a:pt x="182" y="218"/>
                  </a:cubicBezTo>
                  <a:cubicBezTo>
                    <a:pt x="161" y="225"/>
                    <a:pt x="138" y="214"/>
                    <a:pt x="130" y="193"/>
                  </a:cubicBezTo>
                  <a:close/>
                  <a:moveTo>
                    <a:pt x="221" y="297"/>
                  </a:moveTo>
                  <a:cubicBezTo>
                    <a:pt x="190" y="307"/>
                    <a:pt x="190" y="307"/>
                    <a:pt x="190" y="307"/>
                  </a:cubicBezTo>
                  <a:cubicBezTo>
                    <a:pt x="184" y="295"/>
                    <a:pt x="172" y="288"/>
                    <a:pt x="160" y="286"/>
                  </a:cubicBezTo>
                  <a:cubicBezTo>
                    <a:pt x="158" y="231"/>
                    <a:pt x="158" y="231"/>
                    <a:pt x="158" y="231"/>
                  </a:cubicBezTo>
                  <a:cubicBezTo>
                    <a:pt x="167" y="233"/>
                    <a:pt x="177" y="232"/>
                    <a:pt x="186" y="229"/>
                  </a:cubicBezTo>
                  <a:cubicBezTo>
                    <a:pt x="209" y="221"/>
                    <a:pt x="223" y="198"/>
                    <a:pt x="221" y="175"/>
                  </a:cubicBezTo>
                  <a:cubicBezTo>
                    <a:pt x="288" y="158"/>
                    <a:pt x="288" y="158"/>
                    <a:pt x="288" y="158"/>
                  </a:cubicBezTo>
                  <a:cubicBezTo>
                    <a:pt x="288" y="160"/>
                    <a:pt x="288" y="162"/>
                    <a:pt x="289" y="164"/>
                  </a:cubicBezTo>
                  <a:cubicBezTo>
                    <a:pt x="293" y="175"/>
                    <a:pt x="300" y="182"/>
                    <a:pt x="310" y="187"/>
                  </a:cubicBezTo>
                  <a:cubicBezTo>
                    <a:pt x="301" y="216"/>
                    <a:pt x="301" y="216"/>
                    <a:pt x="301" y="216"/>
                  </a:cubicBezTo>
                  <a:cubicBezTo>
                    <a:pt x="288" y="213"/>
                    <a:pt x="275" y="213"/>
                    <a:pt x="262" y="218"/>
                  </a:cubicBezTo>
                  <a:cubicBezTo>
                    <a:pt x="230" y="230"/>
                    <a:pt x="212" y="264"/>
                    <a:pt x="221" y="297"/>
                  </a:cubicBezTo>
                  <a:close/>
                  <a:moveTo>
                    <a:pt x="260" y="59"/>
                  </a:moveTo>
                  <a:cubicBezTo>
                    <a:pt x="260" y="62"/>
                    <a:pt x="260" y="66"/>
                    <a:pt x="261" y="69"/>
                  </a:cubicBezTo>
                  <a:cubicBezTo>
                    <a:pt x="266" y="82"/>
                    <a:pt x="281" y="89"/>
                    <a:pt x="295" y="85"/>
                  </a:cubicBezTo>
                  <a:cubicBezTo>
                    <a:pt x="296" y="84"/>
                    <a:pt x="296" y="84"/>
                    <a:pt x="297" y="84"/>
                  </a:cubicBezTo>
                  <a:cubicBezTo>
                    <a:pt x="308" y="115"/>
                    <a:pt x="308" y="115"/>
                    <a:pt x="308" y="115"/>
                  </a:cubicBezTo>
                  <a:cubicBezTo>
                    <a:pt x="294" y="122"/>
                    <a:pt x="286" y="137"/>
                    <a:pt x="287" y="152"/>
                  </a:cubicBezTo>
                  <a:cubicBezTo>
                    <a:pt x="220" y="169"/>
                    <a:pt x="220" y="169"/>
                    <a:pt x="220" y="169"/>
                  </a:cubicBezTo>
                  <a:cubicBezTo>
                    <a:pt x="219" y="166"/>
                    <a:pt x="219" y="164"/>
                    <a:pt x="218" y="162"/>
                  </a:cubicBezTo>
                  <a:cubicBezTo>
                    <a:pt x="210" y="139"/>
                    <a:pt x="188" y="126"/>
                    <a:pt x="166" y="127"/>
                  </a:cubicBezTo>
                  <a:cubicBezTo>
                    <a:pt x="167" y="74"/>
                    <a:pt x="167" y="74"/>
                    <a:pt x="167" y="74"/>
                  </a:cubicBezTo>
                  <a:cubicBezTo>
                    <a:pt x="169" y="73"/>
                    <a:pt x="171" y="73"/>
                    <a:pt x="173" y="72"/>
                  </a:cubicBezTo>
                  <a:cubicBezTo>
                    <a:pt x="182" y="69"/>
                    <a:pt x="187" y="62"/>
                    <a:pt x="189" y="54"/>
                  </a:cubicBezTo>
                  <a:lnTo>
                    <a:pt x="260" y="59"/>
                  </a:lnTo>
                  <a:close/>
                </a:path>
              </a:pathLst>
            </a:custGeom>
            <a:solidFill>
              <a:srgbClr val="8FB31D"/>
            </a:solidFill>
            <a:ln>
              <a:noFill/>
            </a:ln>
          </p:spPr>
          <p:txBody>
            <a:bodyPr vert="horz" wrap="square" lIns="91440" tIns="45720" rIns="91440" bIns="45720" numCol="1" anchor="t" anchorCtr="0" compatLnSpc="1"/>
            <a:lstStyle/>
            <a:p>
              <a:endParaRPr lang="zh-CN" altLang="en-US"/>
            </a:p>
          </p:txBody>
        </p:sp>
        <p:sp>
          <p:nvSpPr>
            <p:cNvPr id="27" name="矩形 26"/>
            <p:cNvSpPr/>
            <p:nvPr/>
          </p:nvSpPr>
          <p:spPr>
            <a:xfrm flipV="1">
              <a:off x="1329363" y="6643570"/>
              <a:ext cx="9738364" cy="45719"/>
            </a:xfrm>
            <a:prstGeom prst="rect">
              <a:avLst/>
            </a:prstGeom>
            <a:solidFill>
              <a:srgbClr val="8FB3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TextBox 8"/>
          <p:cNvSpPr txBox="1"/>
          <p:nvPr/>
        </p:nvSpPr>
        <p:spPr>
          <a:xfrm>
            <a:off x="339090" y="908685"/>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一、教师的权利</a:t>
            </a:r>
            <a:endParaRPr lang="zh-CN" altLang="en-US" sz="2800" dirty="0">
              <a:solidFill>
                <a:srgbClr val="5F5E5C"/>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H="1">
            <a:off x="5953760" y="1628775"/>
            <a:ext cx="1905" cy="4462780"/>
          </a:xfrm>
          <a:prstGeom prst="line">
            <a:avLst/>
          </a:prstGeom>
          <a:ln>
            <a:solidFill>
              <a:srgbClr val="8FB31D"/>
            </a:solidFill>
            <a:prstDash val="lgDash"/>
          </a:ln>
        </p:spPr>
        <p:style>
          <a:lnRef idx="1">
            <a:schemeClr val="accent1"/>
          </a:lnRef>
          <a:fillRef idx="0">
            <a:schemeClr val="accent1"/>
          </a:fillRef>
          <a:effectRef idx="0">
            <a:schemeClr val="accent1"/>
          </a:effectRef>
          <a:fontRef idx="minor">
            <a:schemeClr val="tx1"/>
          </a:fontRef>
        </p:style>
      </p:cxnSp>
      <p:sp>
        <p:nvSpPr>
          <p:cNvPr id="6" name="TextBox 6"/>
          <p:cNvSpPr txBox="1"/>
          <p:nvPr/>
        </p:nvSpPr>
        <p:spPr>
          <a:xfrm>
            <a:off x="410845" y="3015615"/>
            <a:ext cx="297053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b="0" dirty="0" smtClean="0">
                <a:solidFill>
                  <a:srgbClr val="FFFFFF"/>
                </a:solidFill>
              </a:rPr>
              <a:t>2. </a:t>
            </a:r>
            <a:r>
              <a:rPr sz="1800" b="0" dirty="0">
                <a:solidFill>
                  <a:srgbClr val="FFFFFF"/>
                </a:solidFill>
              </a:rPr>
              <a:t>科学研究权</a:t>
            </a:r>
            <a:endParaRPr sz="1800" b="0" dirty="0">
              <a:solidFill>
                <a:srgbClr val="FFFFFF"/>
              </a:solidFill>
            </a:endParaRPr>
          </a:p>
        </p:txBody>
      </p:sp>
      <p:sp>
        <p:nvSpPr>
          <p:cNvPr id="7" name="TextBox 6"/>
          <p:cNvSpPr txBox="1"/>
          <p:nvPr/>
        </p:nvSpPr>
        <p:spPr>
          <a:xfrm>
            <a:off x="370125" y="3529211"/>
            <a:ext cx="5492904" cy="1170305"/>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dirty="0"/>
              <a:t>教师有权享有从事科学研究、学术交流，参加专业的学术团体，在学术活动中充分发表意见的权利，这是教师在作为专业技术人员所享有的一项基本权利。</a:t>
            </a:r>
            <a:endParaRPr dirty="0"/>
          </a:p>
        </p:txBody>
      </p:sp>
      <p:sp>
        <p:nvSpPr>
          <p:cNvPr id="12" name="TextBox 6"/>
          <p:cNvSpPr txBox="1"/>
          <p:nvPr/>
        </p:nvSpPr>
        <p:spPr>
          <a:xfrm>
            <a:off x="410845" y="4722495"/>
            <a:ext cx="297053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b="0" dirty="0" smtClean="0">
                <a:solidFill>
                  <a:srgbClr val="FFFFFF"/>
                </a:solidFill>
              </a:rPr>
              <a:t>3. </a:t>
            </a:r>
            <a:r>
              <a:rPr sz="1800" b="0" dirty="0">
                <a:solidFill>
                  <a:srgbClr val="FFFFFF"/>
                </a:solidFill>
              </a:rPr>
              <a:t>管理学生权</a:t>
            </a:r>
            <a:endParaRPr sz="1800" b="0" dirty="0">
              <a:solidFill>
                <a:srgbClr val="FFFFFF"/>
              </a:solidFill>
            </a:endParaRPr>
          </a:p>
        </p:txBody>
      </p:sp>
      <p:sp>
        <p:nvSpPr>
          <p:cNvPr id="14" name="TextBox 6"/>
          <p:cNvSpPr txBox="1"/>
          <p:nvPr/>
        </p:nvSpPr>
        <p:spPr>
          <a:xfrm>
            <a:off x="370205" y="5300980"/>
            <a:ext cx="5452110" cy="1170305"/>
          </a:xfrm>
          <a:prstGeom prst="rect">
            <a:avLst/>
          </a:prstGeom>
          <a:noFill/>
        </p:spPr>
        <p:txBody>
          <a:bodyPr wrap="square" rtlCol="0">
            <a:spAutoFit/>
          </a:bodyPr>
          <a:lstStyle>
            <a:defPPr>
              <a:defRPr lang="zh-CN"/>
            </a:defPPr>
            <a:lvl1pPr>
              <a:lnSpc>
                <a:spcPct val="130000"/>
              </a:lnSpc>
              <a:defRPr>
                <a:solidFill>
                  <a:srgbClr val="5F5E5C"/>
                </a:solidFill>
                <a:latin typeface="微软雅黑" panose="020B0503020204020204" pitchFamily="34" charset="-122"/>
                <a:ea typeface="微软雅黑" panose="020B0503020204020204" pitchFamily="34" charset="-122"/>
              </a:defRPr>
            </a:lvl1pPr>
          </a:lstStyle>
          <a:p>
            <a:r>
              <a:rPr lang="zh-CN" altLang="en-US" dirty="0"/>
              <a:t>教师有权享有指导学生的学习和发展，评定学生的品行和学业成绩的权利，这是与教师在教育教学过程中居于主导地位相适应的一项基本权利。</a:t>
            </a:r>
            <a:endParaRPr lang="zh-CN" altLang="en-US" dirty="0"/>
          </a:p>
        </p:txBody>
      </p:sp>
      <p:sp>
        <p:nvSpPr>
          <p:cNvPr id="16" name="TextBox 6"/>
          <p:cNvSpPr txBox="1"/>
          <p:nvPr/>
        </p:nvSpPr>
        <p:spPr>
          <a:xfrm>
            <a:off x="6191885" y="1340485"/>
            <a:ext cx="297053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b="0" dirty="0" smtClean="0">
                <a:solidFill>
                  <a:srgbClr val="FFFFFF"/>
                </a:solidFill>
              </a:rPr>
              <a:t>4. </a:t>
            </a:r>
            <a:r>
              <a:rPr sz="1800" b="0" dirty="0">
                <a:solidFill>
                  <a:srgbClr val="FFFFFF"/>
                </a:solidFill>
              </a:rPr>
              <a:t>获取报酬待遇权</a:t>
            </a:r>
            <a:endParaRPr sz="1800" b="0" dirty="0">
              <a:solidFill>
                <a:srgbClr val="FFFFFF"/>
              </a:solidFill>
            </a:endParaRPr>
          </a:p>
        </p:txBody>
      </p:sp>
      <p:sp>
        <p:nvSpPr>
          <p:cNvPr id="17" name="TextBox 6"/>
          <p:cNvSpPr txBox="1"/>
          <p:nvPr/>
        </p:nvSpPr>
        <p:spPr>
          <a:xfrm>
            <a:off x="6254115" y="3068955"/>
            <a:ext cx="297053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b="0" dirty="0" smtClean="0">
                <a:solidFill>
                  <a:srgbClr val="FFFFFF"/>
                </a:solidFill>
              </a:rPr>
              <a:t>5. </a:t>
            </a:r>
            <a:r>
              <a:rPr sz="1800" b="0" dirty="0">
                <a:solidFill>
                  <a:srgbClr val="FFFFFF"/>
                </a:solidFill>
              </a:rPr>
              <a:t>民主管理权</a:t>
            </a:r>
            <a:endParaRPr sz="1800" b="0" dirty="0">
              <a:solidFill>
                <a:srgbClr val="FFFFFF"/>
              </a:solidFill>
            </a:endParaRPr>
          </a:p>
        </p:txBody>
      </p:sp>
      <p:sp>
        <p:nvSpPr>
          <p:cNvPr id="20" name="TextBox 6"/>
          <p:cNvSpPr txBox="1"/>
          <p:nvPr/>
        </p:nvSpPr>
        <p:spPr>
          <a:xfrm>
            <a:off x="6315710" y="5085080"/>
            <a:ext cx="2970530" cy="450850"/>
          </a:xfrm>
          <a:prstGeom prst="rect">
            <a:avLst/>
          </a:prstGeom>
          <a:solidFill>
            <a:srgbClr val="8BAB00"/>
          </a:solidFill>
        </p:spPr>
        <p:txBody>
          <a:bodyPr wrap="square" rtlCol="0">
            <a:spAutoFit/>
          </a:bodyPr>
          <a:lstStyle>
            <a:defPPr>
              <a:defRPr lang="zh-CN"/>
            </a:defPPr>
            <a:lvl1pPr>
              <a:lnSpc>
                <a:spcPct val="130000"/>
              </a:lnSpc>
              <a:defRPr sz="2000" b="1">
                <a:solidFill>
                  <a:srgbClr val="5F5E5C"/>
                </a:solidFill>
                <a:latin typeface="微软雅黑" panose="020B0503020204020204" pitchFamily="34" charset="-122"/>
                <a:ea typeface="微软雅黑" panose="020B0503020204020204" pitchFamily="34" charset="-122"/>
              </a:defRPr>
            </a:lvl1pPr>
          </a:lstStyle>
          <a:p>
            <a:r>
              <a:rPr lang="en-US" altLang="zh-CN" sz="1800" b="0" dirty="0" smtClean="0">
                <a:solidFill>
                  <a:srgbClr val="FFFFFF"/>
                </a:solidFill>
              </a:rPr>
              <a:t>6. </a:t>
            </a:r>
            <a:r>
              <a:rPr sz="1800" b="0" dirty="0">
                <a:solidFill>
                  <a:srgbClr val="FFFFFF"/>
                </a:solidFill>
              </a:rPr>
              <a:t>进修培训权</a:t>
            </a:r>
            <a:endParaRPr sz="1800" b="0" dirty="0">
              <a:solidFill>
                <a:srgbClr val="FFFFFF"/>
              </a:solidFill>
            </a:endParaRPr>
          </a:p>
        </p:txBody>
      </p:sp>
      <p:sp>
        <p:nvSpPr>
          <p:cNvPr id="100" name="文本框 99"/>
          <p:cNvSpPr txBox="1"/>
          <p:nvPr/>
        </p:nvSpPr>
        <p:spPr>
          <a:xfrm>
            <a:off x="6315710" y="5637530"/>
            <a:ext cx="5497830" cy="810260"/>
          </a:xfrm>
          <a:prstGeom prst="rect">
            <a:avLst/>
          </a:prstGeom>
          <a:noFill/>
          <a:ln w="9525">
            <a:noFill/>
          </a:ln>
        </p:spPr>
        <p:txBody>
          <a:bodyPr wrap="square">
            <a:spAutoFit/>
          </a:bodyPr>
          <a:p>
            <a:pPr indent="0" fontAlgn="auto">
              <a:lnSpc>
                <a:spcPct val="130000"/>
              </a:lnSpc>
            </a:pPr>
            <a:r>
              <a:rPr sz="1800" b="0" dirty="0">
                <a:solidFill>
                  <a:srgbClr val="5F5E5C"/>
                </a:solidFill>
                <a:latin typeface="微软雅黑" panose="020B0503020204020204" pitchFamily="34" charset="-122"/>
                <a:ea typeface="微软雅黑" panose="020B0503020204020204" pitchFamily="34" charset="-122"/>
              </a:rPr>
              <a:t>教师依法享有参加进修或者其他方式的培训的权利，这是教师享有的继续教育的权利。</a:t>
            </a:r>
            <a:endParaRPr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gray">
          <a:xfrm>
            <a:off x="2175510" y="4796790"/>
            <a:ext cx="2073910" cy="9791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（二）</a:t>
            </a:r>
            <a:r>
              <a:rPr lang="zh-CN" altLang="en-US" sz="2000" b="1" dirty="0">
                <a:solidFill>
                  <a:schemeClr val="bg1"/>
                </a:solidFill>
                <a:latin typeface="微软雅黑" panose="020B0503020204020204" pitchFamily="34" charset="-122"/>
                <a:ea typeface="微软雅黑" panose="020B0503020204020204" pitchFamily="34" charset="-122"/>
              </a:rPr>
              <a:t>教育教学的义务</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 name="Rectangle 5"/>
          <p:cNvSpPr>
            <a:spLocks noChangeArrowheads="1"/>
          </p:cNvSpPr>
          <p:nvPr/>
        </p:nvSpPr>
        <p:spPr bwMode="gray">
          <a:xfrm>
            <a:off x="50800" y="4796790"/>
            <a:ext cx="2258695" cy="9791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（一）</a:t>
            </a:r>
            <a:r>
              <a:rPr lang="zh-CN" altLang="en-US" sz="2000" b="1" dirty="0">
                <a:solidFill>
                  <a:schemeClr val="bg1"/>
                </a:solidFill>
                <a:latin typeface="微软雅黑" panose="020B0503020204020204" pitchFamily="34" charset="-122"/>
                <a:ea typeface="微软雅黑" panose="020B0503020204020204" pitchFamily="34" charset="-122"/>
              </a:rPr>
              <a:t>遵纪守法义务</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6139125" y="1988964"/>
            <a:ext cx="0" cy="2725226"/>
          </a:xfrm>
          <a:prstGeom prst="line">
            <a:avLst/>
          </a:prstGeom>
          <a:noFill/>
          <a:ln w="9525" cap="flat" cmpd="sng" algn="ctr">
            <a:solidFill>
              <a:srgbClr val="C5C5C5"/>
            </a:solidFill>
            <a:prstDash val="solid"/>
            <a:headEnd type="oval" w="med" len="med"/>
            <a:tailEnd type="oval" w="med" len="med"/>
          </a:ln>
          <a:effectLst/>
        </p:spPr>
      </p:cxnSp>
      <p:sp>
        <p:nvSpPr>
          <p:cNvPr id="10" name="TextBox 9"/>
          <p:cNvSpPr txBox="1"/>
          <p:nvPr/>
        </p:nvSpPr>
        <p:spPr>
          <a:xfrm>
            <a:off x="4081046" y="1196484"/>
            <a:ext cx="2180536" cy="3688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教师应当依法履行对学生进行宪法所确定的基本原则的教育和爱国主义、民族团结的教育，法制教育以及思想品德、文化、科学技术教育，组织、带领学生开展有益的社会活动的义务。</a:t>
            </a:r>
            <a:endParaRPr lang="zh-CN" altLang="en-US" dirty="0">
              <a:solidFill>
                <a:srgbClr val="5F5E5C"/>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22357" y="1988964"/>
            <a:ext cx="0" cy="2725226"/>
          </a:xfrm>
          <a:prstGeom prst="line">
            <a:avLst/>
          </a:prstGeom>
          <a:noFill/>
          <a:ln w="9525" cap="flat" cmpd="sng" algn="ctr">
            <a:solidFill>
              <a:srgbClr val="C5C5C5"/>
            </a:solidFill>
            <a:prstDash val="solid"/>
            <a:headEnd type="oval" w="med" len="med"/>
            <a:tailEnd type="oval" w="med" len="med"/>
          </a:ln>
          <a:effectLst/>
        </p:spPr>
      </p:cxnSp>
      <p:sp>
        <p:nvSpPr>
          <p:cNvPr id="12" name="TextBox 6"/>
          <p:cNvSpPr txBox="1"/>
          <p:nvPr/>
        </p:nvSpPr>
        <p:spPr>
          <a:xfrm>
            <a:off x="122555" y="1944370"/>
            <a:ext cx="2107565" cy="152971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教师应当依法履行遵守宪法、法律和职业道德，为人师表的义务。</a:t>
            </a:r>
            <a:endParaRPr lang="zh-CN" altLang="en-US" dirty="0">
              <a:solidFill>
                <a:srgbClr val="5F5E5C"/>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8160677" y="1988964"/>
            <a:ext cx="0" cy="2725226"/>
          </a:xfrm>
          <a:prstGeom prst="line">
            <a:avLst/>
          </a:prstGeom>
          <a:noFill/>
          <a:ln w="9525" cap="flat" cmpd="sng" algn="ctr">
            <a:solidFill>
              <a:srgbClr val="C5C5C5"/>
            </a:solidFill>
            <a:prstDash val="solid"/>
            <a:headEnd type="oval" w="med" len="med"/>
            <a:tailEnd type="oval" w="med" len="med"/>
          </a:ln>
          <a:effectLst/>
        </p:spPr>
      </p:cxnSp>
      <p:sp>
        <p:nvSpPr>
          <p:cNvPr id="14" name="TextBox 6"/>
          <p:cNvSpPr txBox="1"/>
          <p:nvPr/>
        </p:nvSpPr>
        <p:spPr>
          <a:xfrm>
            <a:off x="6177915" y="1916430"/>
            <a:ext cx="1967230" cy="260921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教师应当依法履行爱护全体学生，尊重学生人格，促进学生在品德、智力、体质等方面全面发展的义务。</a:t>
            </a:r>
            <a:endParaRPr lang="zh-CN" altLang="en-US" dirty="0">
              <a:solidFill>
                <a:srgbClr val="5F5E5C"/>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10059863" y="1988964"/>
            <a:ext cx="0" cy="2725226"/>
          </a:xfrm>
          <a:prstGeom prst="line">
            <a:avLst/>
          </a:prstGeom>
          <a:noFill/>
          <a:ln w="9525" cap="flat" cmpd="sng" algn="ctr">
            <a:solidFill>
              <a:srgbClr val="C5C5C5"/>
            </a:solidFill>
            <a:prstDash val="solid"/>
            <a:headEnd type="oval" w="med" len="med"/>
            <a:tailEnd type="oval" w="med" len="med"/>
          </a:ln>
          <a:effectLst/>
        </p:spPr>
      </p:cxnSp>
      <p:sp>
        <p:nvSpPr>
          <p:cNvPr id="2" name="TextBox 8"/>
          <p:cNvSpPr txBox="1"/>
          <p:nvPr/>
        </p:nvSpPr>
        <p:spPr>
          <a:xfrm>
            <a:off x="339090" y="908685"/>
            <a:ext cx="5429885" cy="521970"/>
          </a:xfrm>
          <a:prstGeom prst="rect">
            <a:avLst/>
          </a:prstGeom>
          <a:noFill/>
        </p:spPr>
        <p:txBody>
          <a:bodyPr wrap="square" rtlCol="0">
            <a:spAutoFit/>
          </a:bodyPr>
          <a:p>
            <a:r>
              <a:rPr lang="zh-CN" altLang="en-US" sz="2800" dirty="0">
                <a:solidFill>
                  <a:srgbClr val="5F5E5C"/>
                </a:solidFill>
                <a:latin typeface="微软雅黑" panose="020B0503020204020204" pitchFamily="34" charset="-122"/>
                <a:ea typeface="微软雅黑" panose="020B0503020204020204" pitchFamily="34" charset="-122"/>
              </a:rPr>
              <a:t>二、教师的义务</a:t>
            </a:r>
            <a:endParaRPr lang="zh-CN" altLang="en-US" sz="2800" dirty="0">
              <a:solidFill>
                <a:srgbClr val="5F5E5C"/>
              </a:solidFill>
              <a:latin typeface="微软雅黑" panose="020B0503020204020204" pitchFamily="34" charset="-122"/>
              <a:ea typeface="微软雅黑" panose="020B0503020204020204" pitchFamily="34" charset="-122"/>
            </a:endParaRPr>
          </a:p>
        </p:txBody>
      </p:sp>
      <p:sp>
        <p:nvSpPr>
          <p:cNvPr id="3" name="Rectangle 5"/>
          <p:cNvSpPr>
            <a:spLocks noChangeArrowheads="1"/>
          </p:cNvSpPr>
          <p:nvPr/>
        </p:nvSpPr>
        <p:spPr bwMode="gray">
          <a:xfrm>
            <a:off x="4135120" y="4796790"/>
            <a:ext cx="2144395" cy="9791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（三）</a:t>
            </a:r>
            <a:r>
              <a:rPr lang="zh-CN" altLang="en-US" sz="2000" b="1" dirty="0">
                <a:solidFill>
                  <a:schemeClr val="bg1"/>
                </a:solidFill>
                <a:latin typeface="微软雅黑" panose="020B0503020204020204" pitchFamily="34" charset="-122"/>
                <a:ea typeface="微软雅黑" panose="020B0503020204020204" pitchFamily="34" charset="-122"/>
              </a:rPr>
              <a:t>思想品德教育义务</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 name="Rectangle 5"/>
          <p:cNvSpPr>
            <a:spLocks noChangeArrowheads="1"/>
          </p:cNvSpPr>
          <p:nvPr/>
        </p:nvSpPr>
        <p:spPr bwMode="gray">
          <a:xfrm>
            <a:off x="6171565" y="4796790"/>
            <a:ext cx="2109470" cy="9791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（四）</a:t>
            </a:r>
            <a:r>
              <a:rPr lang="zh-CN" altLang="en-US" sz="2000" b="1" dirty="0">
                <a:solidFill>
                  <a:schemeClr val="bg1"/>
                </a:solidFill>
                <a:latin typeface="微软雅黑" panose="020B0503020204020204" pitchFamily="34" charset="-122"/>
                <a:ea typeface="微软雅黑" panose="020B0503020204020204" pitchFamily="34" charset="-122"/>
              </a:rPr>
              <a:t>关爱和尊重学生义务</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6" name="Rectangle 5"/>
          <p:cNvSpPr>
            <a:spLocks noChangeArrowheads="1"/>
          </p:cNvSpPr>
          <p:nvPr/>
        </p:nvSpPr>
        <p:spPr bwMode="gray">
          <a:xfrm>
            <a:off x="8187690" y="4796790"/>
            <a:ext cx="2038985" cy="9791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（五）</a:t>
            </a:r>
            <a:r>
              <a:rPr lang="zh-CN" altLang="en-US" sz="2000" b="1" dirty="0">
                <a:solidFill>
                  <a:schemeClr val="bg1"/>
                </a:solidFill>
                <a:latin typeface="微软雅黑" panose="020B0503020204020204" pitchFamily="34" charset="-122"/>
                <a:ea typeface="微软雅黑" panose="020B0503020204020204" pitchFamily="34" charset="-122"/>
              </a:rPr>
              <a:t>保护学生权益义务</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7" name="Rectangle 5"/>
          <p:cNvSpPr>
            <a:spLocks noChangeArrowheads="1"/>
          </p:cNvSpPr>
          <p:nvPr/>
        </p:nvSpPr>
        <p:spPr bwMode="gray">
          <a:xfrm>
            <a:off x="10137140" y="4796790"/>
            <a:ext cx="2038985" cy="979170"/>
          </a:xfrm>
          <a:custGeom>
            <a:avLst/>
            <a:gdLst/>
            <a:ahLst/>
            <a:cxnLst/>
            <a:rect l="l" t="t" r="r" b="b"/>
            <a:pathLst>
              <a:path w="2053431" h="619125">
                <a:moveTo>
                  <a:pt x="0" y="0"/>
                </a:moveTo>
                <a:lnTo>
                  <a:pt x="1912938" y="0"/>
                </a:lnTo>
                <a:lnTo>
                  <a:pt x="1912938" y="207229"/>
                </a:lnTo>
                <a:lnTo>
                  <a:pt x="2053431" y="313718"/>
                </a:lnTo>
                <a:lnTo>
                  <a:pt x="1912938" y="420207"/>
                </a:lnTo>
                <a:lnTo>
                  <a:pt x="1912938" y="619125"/>
                </a:lnTo>
                <a:lnTo>
                  <a:pt x="0" y="619125"/>
                </a:lnTo>
                <a:lnTo>
                  <a:pt x="0" y="438859"/>
                </a:lnTo>
                <a:lnTo>
                  <a:pt x="165100" y="313718"/>
                </a:lnTo>
                <a:lnTo>
                  <a:pt x="0" y="188578"/>
                </a:lnTo>
                <a:close/>
              </a:path>
            </a:pathLst>
          </a:cu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r>
              <a:rPr lang="zh-CN" altLang="en-US" sz="2000" b="1" dirty="0" smtClean="0">
                <a:solidFill>
                  <a:schemeClr val="bg1"/>
                </a:solidFill>
                <a:latin typeface="微软雅黑" panose="020B0503020204020204" pitchFamily="34" charset="-122"/>
                <a:ea typeface="微软雅黑" panose="020B0503020204020204" pitchFamily="34" charset="-122"/>
              </a:rPr>
              <a:t>（六）</a:t>
            </a:r>
            <a:r>
              <a:rPr lang="zh-CN" altLang="en-US" sz="2000" b="1" dirty="0">
                <a:solidFill>
                  <a:schemeClr val="bg1"/>
                </a:solidFill>
                <a:latin typeface="微软雅黑" panose="020B0503020204020204" pitchFamily="34" charset="-122"/>
                <a:ea typeface="微软雅黑" panose="020B0503020204020204" pitchFamily="34" charset="-122"/>
              </a:rPr>
              <a:t>提高自身思想业务水平</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2155135" y="1988964"/>
            <a:ext cx="0" cy="2725226"/>
          </a:xfrm>
          <a:prstGeom prst="line">
            <a:avLst/>
          </a:prstGeom>
          <a:noFill/>
          <a:ln w="9525" cap="flat" cmpd="sng" algn="ctr">
            <a:solidFill>
              <a:srgbClr val="C5C5C5"/>
            </a:solidFill>
            <a:prstDash val="solid"/>
            <a:headEnd type="oval" w="med" len="med"/>
            <a:tailEnd type="oval" w="med" len="med"/>
          </a:ln>
          <a:effectLst/>
        </p:spPr>
      </p:cxnSp>
      <p:cxnSp>
        <p:nvCxnSpPr>
          <p:cNvPr id="19" name="直接连接符 18"/>
          <p:cNvCxnSpPr/>
          <p:nvPr/>
        </p:nvCxnSpPr>
        <p:spPr>
          <a:xfrm>
            <a:off x="4117920" y="1988964"/>
            <a:ext cx="0" cy="2725226"/>
          </a:xfrm>
          <a:prstGeom prst="line">
            <a:avLst/>
          </a:prstGeom>
          <a:noFill/>
          <a:ln w="9525" cap="flat" cmpd="sng" algn="ctr">
            <a:solidFill>
              <a:srgbClr val="C5C5C5"/>
            </a:solidFill>
            <a:prstDash val="solid"/>
            <a:headEnd type="oval" w="med" len="med"/>
            <a:tailEnd type="oval" w="med" len="med"/>
          </a:ln>
          <a:effectLst/>
        </p:spPr>
      </p:cxnSp>
      <p:sp>
        <p:nvSpPr>
          <p:cNvPr id="20" name="TextBox 6"/>
          <p:cNvSpPr txBox="1"/>
          <p:nvPr/>
        </p:nvSpPr>
        <p:spPr>
          <a:xfrm>
            <a:off x="2155190" y="1944370"/>
            <a:ext cx="2107565" cy="224917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教师应当依法履行贯彻国家的教育方针，执行学校的教学计划，履行教师聘约，完成教育教学工作任务的义务，</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21" name="TextBox 6"/>
          <p:cNvSpPr txBox="1"/>
          <p:nvPr/>
        </p:nvSpPr>
        <p:spPr>
          <a:xfrm>
            <a:off x="8115935" y="1915795"/>
            <a:ext cx="1967230" cy="296862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教师应当依法履行制止有害于学生的行为或者其他侵犯学生合法权益的行为，批评和抵制有害于学生健康成长的现象的义务。</a:t>
            </a:r>
            <a:endParaRPr lang="zh-CN" altLang="en-US" dirty="0">
              <a:solidFill>
                <a:srgbClr val="5F5E5C"/>
              </a:solidFill>
              <a:latin typeface="微软雅黑" panose="020B0503020204020204" pitchFamily="34" charset="-122"/>
              <a:ea typeface="微软雅黑" panose="020B0503020204020204" pitchFamily="34" charset="-122"/>
            </a:endParaRPr>
          </a:p>
        </p:txBody>
      </p:sp>
      <p:sp>
        <p:nvSpPr>
          <p:cNvPr id="22" name="TextBox 6"/>
          <p:cNvSpPr txBox="1"/>
          <p:nvPr/>
        </p:nvSpPr>
        <p:spPr>
          <a:xfrm>
            <a:off x="10181590" y="2275840"/>
            <a:ext cx="1967230" cy="1889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solidFill>
                  <a:srgbClr val="5F5E5C"/>
                </a:solidFill>
                <a:latin typeface="微软雅黑" panose="020B0503020204020204" pitchFamily="34" charset="-122"/>
                <a:ea typeface="微软雅黑" panose="020B0503020204020204" pitchFamily="34" charset="-122"/>
              </a:rPr>
              <a:t>教师应当依法履行不断提高思想政治觉悟和教育教学业务水平的义务。</a:t>
            </a:r>
            <a:endParaRPr lang="zh-CN" altLang="en-US" dirty="0">
              <a:solidFill>
                <a:srgbClr val="5F5E5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564904"/>
            <a:ext cx="12195175" cy="2016224"/>
          </a:xfrm>
          <a:prstGeom prst="rect">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1"/>
          <p:cNvSpPr txBox="1"/>
          <p:nvPr/>
        </p:nvSpPr>
        <p:spPr>
          <a:xfrm>
            <a:off x="5175275" y="2639912"/>
            <a:ext cx="1249680" cy="521970"/>
          </a:xfrm>
          <a:prstGeom prst="rect">
            <a:avLst/>
          </a:prstGeom>
          <a:noFill/>
        </p:spPr>
        <p:txBody>
          <a:bodyPr wrap="none" rtlCol="0">
            <a:spAutoFit/>
          </a:bodyPr>
          <a:lstStyle/>
          <a:p>
            <a:pPr algn="r"/>
            <a:r>
              <a:rPr lang="zh-CN" altLang="en-US" sz="2800" dirty="0">
                <a:solidFill>
                  <a:schemeClr val="bg1"/>
                </a:solidFill>
                <a:latin typeface="微软雅黑" panose="020B0503020204020204" pitchFamily="34" charset="-122"/>
                <a:ea typeface="微软雅黑" panose="020B0503020204020204" pitchFamily="34" charset="-122"/>
              </a:rPr>
              <a:t>任务三</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8" name="文本占位符 3"/>
          <p:cNvSpPr txBox="1"/>
          <p:nvPr/>
        </p:nvSpPr>
        <p:spPr>
          <a:xfrm>
            <a:off x="5019055" y="3501009"/>
            <a:ext cx="6984776" cy="792087"/>
          </a:xfrm>
          <a:prstGeom prst="rect">
            <a:avLst/>
          </a:prstGeom>
        </p:spPr>
        <p:txBody>
          <a:bodyPr vert="horz" lIns="91440" tIns="45720" rIns="91440" bIns="45720" rtlCol="0" anchor="ctr">
            <a:noAutofit/>
          </a:bodyPr>
          <a:lstStyle>
            <a:lvl1pPr marL="0" indent="0" algn="l" defTabSz="914400" rtl="0" eaLnBrk="1" latinLnBrk="0" hangingPunct="1">
              <a:spcBef>
                <a:spcPct val="20000"/>
              </a:spcBef>
              <a:buFont typeface="Arial" panose="020B0604020202020204"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None/>
              <a:defRPr sz="1400" kern="1200">
                <a:solidFill>
                  <a:schemeClr val="tx1">
                    <a:tint val="75000"/>
                  </a:schemeClr>
                </a:solidFill>
                <a:latin typeface="+mn-lt"/>
                <a:ea typeface="+mn-ea"/>
                <a:cs typeface="+mn-cs"/>
              </a:defRPr>
            </a:lvl9pPr>
          </a:lstStyle>
          <a:p>
            <a:r>
              <a:rPr lang="zh-CN" altLang="en-US" sz="4000" dirty="0">
                <a:solidFill>
                  <a:schemeClr val="bg1"/>
                </a:solidFill>
                <a:ea typeface="微软雅黑" panose="020B0503020204020204" pitchFamily="34" charset="-122"/>
              </a:rPr>
              <a:t>国家教师制度</a:t>
            </a:r>
            <a:endParaRPr lang="zh-CN" altLang="en-US" sz="4000" dirty="0">
              <a:solidFill>
                <a:schemeClr val="bg1"/>
              </a:solidFill>
              <a:ea typeface="微软雅黑" panose="020B0503020204020204" pitchFamily="34" charset="-122"/>
            </a:endParaRPr>
          </a:p>
        </p:txBody>
      </p:sp>
      <p:sp>
        <p:nvSpPr>
          <p:cNvPr id="12" name="矩形 11"/>
          <p:cNvSpPr/>
          <p:nvPr/>
        </p:nvSpPr>
        <p:spPr>
          <a:xfrm>
            <a:off x="5163071" y="3167257"/>
            <a:ext cx="6624736" cy="45719"/>
          </a:xfrm>
          <a:prstGeom prst="rect">
            <a:avLst/>
          </a:prstGeom>
          <a:solidFill>
            <a:schemeClr val="bg1"/>
          </a:solidFill>
          <a:ln>
            <a:solidFill>
              <a:schemeClr val="bg1"/>
            </a:solid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pic>
        <p:nvPicPr>
          <p:cNvPr id="3" name="图片 2"/>
          <p:cNvPicPr>
            <a:picLocks noChangeAspect="1"/>
          </p:cNvPicPr>
          <p:nvPr/>
        </p:nvPicPr>
        <p:blipFill>
          <a:blip r:embed="rId1"/>
          <a:stretch>
            <a:fillRect/>
          </a:stretch>
        </p:blipFill>
        <p:spPr>
          <a:xfrm>
            <a:off x="1079500" y="2348865"/>
            <a:ext cx="2912110" cy="2474595"/>
          </a:xfrm>
          <a:prstGeom prst="rect">
            <a:avLst/>
          </a:prstGeom>
        </p:spPr>
      </p:pic>
    </p:spTree>
  </p:cSld>
  <p:clrMapOvr>
    <a:masterClrMapping/>
  </p:clrMapOvr>
  <p:transition spd="slow">
    <p:push dir="u"/>
  </p:transition>
  <p:timing>
    <p:tnLst>
      <p:par>
        <p:cTn id="1" dur="indefinite" restart="never" nodeType="tmRoot"/>
      </p:par>
    </p:tnLst>
  </p:timing>
</p:sld>
</file>

<file path=ppt/tags/tag1.xml><?xml version="1.0" encoding="utf-8"?>
<p:tagLst xmlns:p="http://schemas.openxmlformats.org/presentationml/2006/main">
  <p:tag name="COMMONDATA" val="eyJoZGlkIjoiNmFlNGIxY2FiMzdmMjExY2YwZDUwMzE3NjdiYzYzYjg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3230</Words>
  <Application>WPS 演示</Application>
  <PresentationFormat>自定义</PresentationFormat>
  <Paragraphs>264</Paragraphs>
  <Slides>18</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18</vt:i4>
      </vt:variant>
    </vt:vector>
  </HeadingPairs>
  <TitlesOfParts>
    <vt:vector size="35" baseType="lpstr">
      <vt:lpstr>Arial</vt:lpstr>
      <vt:lpstr>宋体</vt:lpstr>
      <vt:lpstr>Wingdings</vt:lpstr>
      <vt:lpstr>微软雅黑</vt:lpstr>
      <vt:lpstr>经典繁仿黑</vt:lpstr>
      <vt:lpstr>黑体</vt:lpstr>
      <vt:lpstr>方正兰亭中黑_GBK</vt:lpstr>
      <vt:lpstr>Impact</vt:lpstr>
      <vt:lpstr>Arial Unicode MS</vt:lpstr>
      <vt:lpstr>方正细圆简体</vt:lpstr>
      <vt:lpstr>Calibri</vt:lpstr>
      <vt:lpstr>Franklin Gothic Medium</vt:lpstr>
      <vt:lpstr>Broadway</vt:lpstr>
      <vt:lpstr>Euphorigenic</vt:lpstr>
      <vt:lpstr>Arial Unicode MS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辉哲</cp:lastModifiedBy>
  <cp:revision>1626</cp:revision>
  <dcterms:created xsi:type="dcterms:W3CDTF">2022-06-05T14:23:00Z</dcterms:created>
  <dcterms:modified xsi:type="dcterms:W3CDTF">2022-06-06T11:45:09Z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19F86AC9FA9B4F9EB530732DFBA2F544</vt:lpwstr>
  </property>
  <property fmtid="{D5CDD505-2E9C-101B-9397-08002B2CF9AE}" pid="3" name="KSOProductBuildVer">
    <vt:lpwstr>2052-11.1.0.11744</vt:lpwstr>
  </property>
</Properties>
</file>